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1"/>
  </p:sldMasterIdLst>
  <p:notesMasterIdLst>
    <p:notesMasterId r:id="rId41"/>
  </p:notesMasterIdLst>
  <p:sldIdLst>
    <p:sldId id="391" r:id="rId2"/>
    <p:sldId id="2147470300" r:id="rId3"/>
    <p:sldId id="2147470254" r:id="rId4"/>
    <p:sldId id="2147470307" r:id="rId5"/>
    <p:sldId id="2147470275" r:id="rId6"/>
    <p:sldId id="2147470308" r:id="rId7"/>
    <p:sldId id="364" r:id="rId8"/>
    <p:sldId id="2147470274" r:id="rId9"/>
    <p:sldId id="2147470257" r:id="rId10"/>
    <p:sldId id="2147470270" r:id="rId11"/>
    <p:sldId id="2147470220" r:id="rId12"/>
    <p:sldId id="2147470298" r:id="rId13"/>
    <p:sldId id="2147470299" r:id="rId14"/>
    <p:sldId id="2147470214" r:id="rId15"/>
    <p:sldId id="2147470213" r:id="rId16"/>
    <p:sldId id="2147470232" r:id="rId17"/>
    <p:sldId id="8340" r:id="rId18"/>
    <p:sldId id="2147470226" r:id="rId19"/>
    <p:sldId id="2146847912" r:id="rId20"/>
    <p:sldId id="2147470243" r:id="rId21"/>
    <p:sldId id="8331" r:id="rId22"/>
    <p:sldId id="2147470233" r:id="rId23"/>
    <p:sldId id="2147470293" r:id="rId24"/>
    <p:sldId id="2147470301" r:id="rId25"/>
    <p:sldId id="2147470260" r:id="rId26"/>
    <p:sldId id="2147470271" r:id="rId27"/>
    <p:sldId id="2147470263" r:id="rId28"/>
    <p:sldId id="2147470297" r:id="rId29"/>
    <p:sldId id="2147470264" r:id="rId30"/>
    <p:sldId id="2147470303" r:id="rId31"/>
    <p:sldId id="2147470272" r:id="rId32"/>
    <p:sldId id="2147470285" r:id="rId33"/>
    <p:sldId id="2147470286" r:id="rId34"/>
    <p:sldId id="2147470287" r:id="rId35"/>
    <p:sldId id="2147470290" r:id="rId36"/>
    <p:sldId id="2147470235" r:id="rId37"/>
    <p:sldId id="2147470245" r:id="rId38"/>
    <p:sldId id="2147470266" r:id="rId39"/>
    <p:sldId id="2147470296"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61"/>
    <p:restoredTop sz="86399"/>
  </p:normalViewPr>
  <p:slideViewPr>
    <p:cSldViewPr snapToGrid="0" snapToObjects="1">
      <p:cViewPr varScale="1">
        <p:scale>
          <a:sx n="96" d="100"/>
          <a:sy n="96" d="100"/>
        </p:scale>
        <p:origin x="1448" y="160"/>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E1B2D1-616B-4D0B-A425-B4CB067D276C}" type="doc">
      <dgm:prSet loTypeId="urn:microsoft.com/office/officeart/2005/8/layout/cycle2" loCatId="cycle" qsTypeId="urn:microsoft.com/office/officeart/2005/8/quickstyle/3d1" qsCatId="3D" csTypeId="urn:microsoft.com/office/officeart/2005/8/colors/colorful3" csCatId="colorful" phldr="1"/>
      <dgm:spPr/>
      <dgm:t>
        <a:bodyPr/>
        <a:lstStyle/>
        <a:p>
          <a:endParaRPr lang="nl-NL"/>
        </a:p>
      </dgm:t>
    </dgm:pt>
    <dgm:pt modelId="{DE98C6AA-9DD9-42C4-B79E-E479C7CA6963}">
      <dgm:prSet phldrT="[Tekst]" custT="1"/>
      <dgm:spPr/>
      <dgm:t>
        <a:bodyPr/>
        <a:lstStyle/>
        <a:p>
          <a:r>
            <a:rPr lang="nl-NL" sz="1600" dirty="0">
              <a:solidFill>
                <a:schemeClr val="bg1"/>
              </a:solidFill>
            </a:rPr>
            <a:t>Cardio</a:t>
          </a:r>
        </a:p>
        <a:p>
          <a:r>
            <a:rPr lang="nl-NL" sz="1600" dirty="0" err="1">
              <a:solidFill>
                <a:schemeClr val="bg1"/>
              </a:solidFill>
            </a:rPr>
            <a:t>logy</a:t>
          </a:r>
          <a:endParaRPr lang="nl-NL" sz="1600" dirty="0">
            <a:solidFill>
              <a:schemeClr val="bg1"/>
            </a:solidFill>
          </a:endParaRPr>
        </a:p>
      </dgm:t>
    </dgm:pt>
    <dgm:pt modelId="{B398BAB9-3AFA-4B37-9626-19BD9EECC895}" type="parTrans" cxnId="{C62F51C7-91BC-4BE0-9C74-EDAE98D216F8}">
      <dgm:prSet/>
      <dgm:spPr/>
      <dgm:t>
        <a:bodyPr/>
        <a:lstStyle/>
        <a:p>
          <a:endParaRPr lang="nl-NL" sz="1600">
            <a:solidFill>
              <a:schemeClr val="bg1"/>
            </a:solidFill>
          </a:endParaRPr>
        </a:p>
      </dgm:t>
    </dgm:pt>
    <dgm:pt modelId="{902B1911-D4F0-41E5-AD5A-740B7B8573F6}" type="sibTrans" cxnId="{C62F51C7-91BC-4BE0-9C74-EDAE98D216F8}">
      <dgm:prSet custT="1"/>
      <dgm:spPr/>
      <dgm:t>
        <a:bodyPr/>
        <a:lstStyle/>
        <a:p>
          <a:endParaRPr lang="nl-NL" sz="1600">
            <a:solidFill>
              <a:schemeClr val="bg1"/>
            </a:solidFill>
          </a:endParaRPr>
        </a:p>
      </dgm:t>
    </dgm:pt>
    <dgm:pt modelId="{E53372DA-5526-4C79-99D4-B878B9C34D6F}">
      <dgm:prSet phldrT="[Tekst]" custT="1"/>
      <dgm:spPr>
        <a:solidFill>
          <a:srgbClr val="00B050"/>
        </a:solidFill>
      </dgm:spPr>
      <dgm:t>
        <a:bodyPr/>
        <a:lstStyle/>
        <a:p>
          <a:r>
            <a:rPr lang="nl-NL" sz="1600" dirty="0" err="1">
              <a:solidFill>
                <a:schemeClr val="bg1"/>
              </a:solidFill>
            </a:rPr>
            <a:t>Microbiology</a:t>
          </a:r>
          <a:endParaRPr lang="nl-NL" sz="1600" dirty="0">
            <a:solidFill>
              <a:schemeClr val="bg1"/>
            </a:solidFill>
          </a:endParaRPr>
        </a:p>
        <a:p>
          <a:r>
            <a:rPr lang="nl-NL" sz="1600" dirty="0">
              <a:solidFill>
                <a:schemeClr val="bg1"/>
              </a:solidFill>
            </a:rPr>
            <a:t>(</a:t>
          </a:r>
          <a:r>
            <a:rPr lang="nl-NL" sz="1600" dirty="0" err="1">
              <a:solidFill>
                <a:schemeClr val="bg1"/>
              </a:solidFill>
            </a:rPr>
            <a:t>Viruses</a:t>
          </a:r>
          <a:r>
            <a:rPr lang="nl-NL" sz="1600">
              <a:solidFill>
                <a:schemeClr val="bg1"/>
              </a:solidFill>
            </a:rPr>
            <a:t>)</a:t>
          </a:r>
          <a:endParaRPr lang="nl-NL" sz="1600" dirty="0">
            <a:solidFill>
              <a:schemeClr val="bg1"/>
            </a:solidFill>
          </a:endParaRPr>
        </a:p>
      </dgm:t>
    </dgm:pt>
    <dgm:pt modelId="{B09226B0-FBF7-4255-A893-2EFA64B7FB8F}" type="parTrans" cxnId="{352CFBD7-89BE-491D-9538-75A3576C5162}">
      <dgm:prSet/>
      <dgm:spPr/>
      <dgm:t>
        <a:bodyPr/>
        <a:lstStyle/>
        <a:p>
          <a:endParaRPr lang="nl-NL" sz="1600">
            <a:solidFill>
              <a:schemeClr val="bg1"/>
            </a:solidFill>
          </a:endParaRPr>
        </a:p>
      </dgm:t>
    </dgm:pt>
    <dgm:pt modelId="{75BBA392-5908-4052-A18A-BA124138B86B}" type="sibTrans" cxnId="{352CFBD7-89BE-491D-9538-75A3576C5162}">
      <dgm:prSet custT="1"/>
      <dgm:spPr/>
      <dgm:t>
        <a:bodyPr/>
        <a:lstStyle/>
        <a:p>
          <a:endParaRPr lang="nl-NL" sz="1600">
            <a:solidFill>
              <a:schemeClr val="bg1"/>
            </a:solidFill>
          </a:endParaRPr>
        </a:p>
      </dgm:t>
    </dgm:pt>
    <dgm:pt modelId="{FBEAAA41-CB4C-4DE9-8438-D0786132ED81}">
      <dgm:prSet phldrT="[Tekst]" custT="1"/>
      <dgm:spPr/>
      <dgm:t>
        <a:bodyPr/>
        <a:lstStyle/>
        <a:p>
          <a:r>
            <a:rPr lang="nl-NL" sz="1600">
              <a:solidFill>
                <a:schemeClr val="bg1"/>
              </a:solidFill>
            </a:rPr>
            <a:t>Pathology</a:t>
          </a:r>
          <a:endParaRPr lang="nl-NL" sz="1600" dirty="0">
            <a:solidFill>
              <a:schemeClr val="bg1"/>
            </a:solidFill>
          </a:endParaRPr>
        </a:p>
      </dgm:t>
    </dgm:pt>
    <dgm:pt modelId="{5FCC88CD-2A22-4597-925B-8B0E0AF038DD}" type="parTrans" cxnId="{44FC258D-B81D-4D59-BBE5-F8EAFA7FAD04}">
      <dgm:prSet/>
      <dgm:spPr/>
      <dgm:t>
        <a:bodyPr/>
        <a:lstStyle/>
        <a:p>
          <a:endParaRPr lang="nl-NL" sz="1600">
            <a:solidFill>
              <a:schemeClr val="bg1"/>
            </a:solidFill>
          </a:endParaRPr>
        </a:p>
      </dgm:t>
    </dgm:pt>
    <dgm:pt modelId="{80DB0403-6252-4FDF-8A79-DE530104F73B}" type="sibTrans" cxnId="{44FC258D-B81D-4D59-BBE5-F8EAFA7FAD04}">
      <dgm:prSet custT="1"/>
      <dgm:spPr/>
      <dgm:t>
        <a:bodyPr/>
        <a:lstStyle/>
        <a:p>
          <a:endParaRPr lang="nl-NL" sz="1600">
            <a:solidFill>
              <a:schemeClr val="bg1"/>
            </a:solidFill>
          </a:endParaRPr>
        </a:p>
      </dgm:t>
    </dgm:pt>
    <dgm:pt modelId="{12D4ABA1-107F-4204-A8C6-4F0C1F88AB34}">
      <dgm:prSet phldrT="[Tekst]" custT="1"/>
      <dgm:spPr/>
      <dgm:t>
        <a:bodyPr/>
        <a:lstStyle/>
        <a:p>
          <a:r>
            <a:rPr lang="nl-NL" sz="1600">
              <a:solidFill>
                <a:schemeClr val="bg1"/>
              </a:solidFill>
            </a:rPr>
            <a:t>Immuno-logy</a:t>
          </a:r>
          <a:endParaRPr lang="nl-NL" sz="1600" dirty="0">
            <a:solidFill>
              <a:schemeClr val="bg1"/>
            </a:solidFill>
          </a:endParaRPr>
        </a:p>
      </dgm:t>
    </dgm:pt>
    <dgm:pt modelId="{A64ADC78-D45C-42B0-81B3-418639DA5E3F}" type="parTrans" cxnId="{FA5DAF5F-E855-41F2-B453-CFC494980EA4}">
      <dgm:prSet/>
      <dgm:spPr/>
      <dgm:t>
        <a:bodyPr/>
        <a:lstStyle/>
        <a:p>
          <a:endParaRPr lang="nl-NL" sz="1600">
            <a:solidFill>
              <a:schemeClr val="bg1"/>
            </a:solidFill>
          </a:endParaRPr>
        </a:p>
      </dgm:t>
    </dgm:pt>
    <dgm:pt modelId="{D2D67B13-8557-457E-88F7-03DBAF476D15}" type="sibTrans" cxnId="{FA5DAF5F-E855-41F2-B453-CFC494980EA4}">
      <dgm:prSet custT="1"/>
      <dgm:spPr/>
      <dgm:t>
        <a:bodyPr/>
        <a:lstStyle/>
        <a:p>
          <a:endParaRPr lang="nl-NL" sz="1600">
            <a:solidFill>
              <a:schemeClr val="bg1"/>
            </a:solidFill>
          </a:endParaRPr>
        </a:p>
      </dgm:t>
    </dgm:pt>
    <dgm:pt modelId="{4423F372-959D-41C3-875A-9F8D548C93D3}">
      <dgm:prSet phldrT="[Tekst]" custT="1"/>
      <dgm:spPr/>
      <dgm:t>
        <a:bodyPr/>
        <a:lstStyle/>
        <a:p>
          <a:r>
            <a:rPr lang="nl-NL" sz="1600">
              <a:solidFill>
                <a:schemeClr val="bg1"/>
              </a:solidFill>
            </a:rPr>
            <a:t>Genetics</a:t>
          </a:r>
          <a:endParaRPr lang="nl-NL" sz="1600" dirty="0">
            <a:solidFill>
              <a:schemeClr val="bg1"/>
            </a:solidFill>
          </a:endParaRPr>
        </a:p>
      </dgm:t>
    </dgm:pt>
    <dgm:pt modelId="{03A915CD-91E1-4E19-A19F-FEDAAA842E22}" type="parTrans" cxnId="{F91DB9D1-01EB-4006-9138-04B03CBBB8DE}">
      <dgm:prSet/>
      <dgm:spPr/>
      <dgm:t>
        <a:bodyPr/>
        <a:lstStyle/>
        <a:p>
          <a:endParaRPr lang="nl-NL" sz="1600">
            <a:solidFill>
              <a:schemeClr val="bg1"/>
            </a:solidFill>
          </a:endParaRPr>
        </a:p>
      </dgm:t>
    </dgm:pt>
    <dgm:pt modelId="{7E82AD80-8A5E-43AF-B5ED-8E44D4657B91}" type="sibTrans" cxnId="{F91DB9D1-01EB-4006-9138-04B03CBBB8DE}">
      <dgm:prSet custT="1"/>
      <dgm:spPr/>
      <dgm:t>
        <a:bodyPr/>
        <a:lstStyle/>
        <a:p>
          <a:endParaRPr lang="nl-NL" sz="1600">
            <a:solidFill>
              <a:schemeClr val="bg1"/>
            </a:solidFill>
          </a:endParaRPr>
        </a:p>
      </dgm:t>
    </dgm:pt>
    <dgm:pt modelId="{215D2AE8-7FE7-487B-9693-35B9021CFBA5}" type="pres">
      <dgm:prSet presAssocID="{11E1B2D1-616B-4D0B-A425-B4CB067D276C}" presName="cycle" presStyleCnt="0">
        <dgm:presLayoutVars>
          <dgm:dir/>
          <dgm:resizeHandles val="exact"/>
        </dgm:presLayoutVars>
      </dgm:prSet>
      <dgm:spPr/>
    </dgm:pt>
    <dgm:pt modelId="{76A3967B-4737-40A9-987E-FDA313BFB069}" type="pres">
      <dgm:prSet presAssocID="{DE98C6AA-9DD9-42C4-B79E-E479C7CA6963}" presName="node" presStyleLbl="node1" presStyleIdx="0" presStyleCnt="5">
        <dgm:presLayoutVars>
          <dgm:bulletEnabled val="1"/>
        </dgm:presLayoutVars>
      </dgm:prSet>
      <dgm:spPr/>
    </dgm:pt>
    <dgm:pt modelId="{FC6203B8-7227-46A3-BFA0-2A56D89AD707}" type="pres">
      <dgm:prSet presAssocID="{902B1911-D4F0-41E5-AD5A-740B7B8573F6}" presName="sibTrans" presStyleLbl="sibTrans2D1" presStyleIdx="0" presStyleCnt="5"/>
      <dgm:spPr/>
    </dgm:pt>
    <dgm:pt modelId="{C62A750F-7A50-4C47-9619-8DB3334B71A2}" type="pres">
      <dgm:prSet presAssocID="{902B1911-D4F0-41E5-AD5A-740B7B8573F6}" presName="connectorText" presStyleLbl="sibTrans2D1" presStyleIdx="0" presStyleCnt="5"/>
      <dgm:spPr/>
    </dgm:pt>
    <dgm:pt modelId="{9A43D129-2DF1-4338-821C-0F1F0EE32CF3}" type="pres">
      <dgm:prSet presAssocID="{E53372DA-5526-4C79-99D4-B878B9C34D6F}" presName="node" presStyleLbl="node1" presStyleIdx="1" presStyleCnt="5">
        <dgm:presLayoutVars>
          <dgm:bulletEnabled val="1"/>
        </dgm:presLayoutVars>
      </dgm:prSet>
      <dgm:spPr/>
    </dgm:pt>
    <dgm:pt modelId="{47B4CFC5-12B4-4158-8780-60F26C846AE6}" type="pres">
      <dgm:prSet presAssocID="{75BBA392-5908-4052-A18A-BA124138B86B}" presName="sibTrans" presStyleLbl="sibTrans2D1" presStyleIdx="1" presStyleCnt="5"/>
      <dgm:spPr/>
    </dgm:pt>
    <dgm:pt modelId="{211EE3E6-5D80-408F-B27E-99AD543764D5}" type="pres">
      <dgm:prSet presAssocID="{75BBA392-5908-4052-A18A-BA124138B86B}" presName="connectorText" presStyleLbl="sibTrans2D1" presStyleIdx="1" presStyleCnt="5"/>
      <dgm:spPr/>
    </dgm:pt>
    <dgm:pt modelId="{56545223-16BD-463F-ABDC-CA881D080031}" type="pres">
      <dgm:prSet presAssocID="{FBEAAA41-CB4C-4DE9-8438-D0786132ED81}" presName="node" presStyleLbl="node1" presStyleIdx="2" presStyleCnt="5">
        <dgm:presLayoutVars>
          <dgm:bulletEnabled val="1"/>
        </dgm:presLayoutVars>
      </dgm:prSet>
      <dgm:spPr/>
    </dgm:pt>
    <dgm:pt modelId="{A17CFA68-C27D-4E2E-BB45-6420B0841D25}" type="pres">
      <dgm:prSet presAssocID="{80DB0403-6252-4FDF-8A79-DE530104F73B}" presName="sibTrans" presStyleLbl="sibTrans2D1" presStyleIdx="2" presStyleCnt="5"/>
      <dgm:spPr/>
    </dgm:pt>
    <dgm:pt modelId="{4037B003-9E59-46C2-AE63-0185E074E0E2}" type="pres">
      <dgm:prSet presAssocID="{80DB0403-6252-4FDF-8A79-DE530104F73B}" presName="connectorText" presStyleLbl="sibTrans2D1" presStyleIdx="2" presStyleCnt="5"/>
      <dgm:spPr/>
    </dgm:pt>
    <dgm:pt modelId="{29D2131D-B5F2-489D-9648-9586D78E03A4}" type="pres">
      <dgm:prSet presAssocID="{12D4ABA1-107F-4204-A8C6-4F0C1F88AB34}" presName="node" presStyleLbl="node1" presStyleIdx="3" presStyleCnt="5">
        <dgm:presLayoutVars>
          <dgm:bulletEnabled val="1"/>
        </dgm:presLayoutVars>
      </dgm:prSet>
      <dgm:spPr/>
    </dgm:pt>
    <dgm:pt modelId="{B27FED59-CF63-472F-9752-7740B98B0F7A}" type="pres">
      <dgm:prSet presAssocID="{D2D67B13-8557-457E-88F7-03DBAF476D15}" presName="sibTrans" presStyleLbl="sibTrans2D1" presStyleIdx="3" presStyleCnt="5"/>
      <dgm:spPr/>
    </dgm:pt>
    <dgm:pt modelId="{3F5617EE-4D30-4A55-B834-C4B82A0D7109}" type="pres">
      <dgm:prSet presAssocID="{D2D67B13-8557-457E-88F7-03DBAF476D15}" presName="connectorText" presStyleLbl="sibTrans2D1" presStyleIdx="3" presStyleCnt="5"/>
      <dgm:spPr/>
    </dgm:pt>
    <dgm:pt modelId="{82638F34-ACD2-4943-93C9-191437D90594}" type="pres">
      <dgm:prSet presAssocID="{4423F372-959D-41C3-875A-9F8D548C93D3}" presName="node" presStyleLbl="node1" presStyleIdx="4" presStyleCnt="5">
        <dgm:presLayoutVars>
          <dgm:bulletEnabled val="1"/>
        </dgm:presLayoutVars>
      </dgm:prSet>
      <dgm:spPr/>
    </dgm:pt>
    <dgm:pt modelId="{0F9B429C-80B3-4DFD-BBBB-ED81F35A977C}" type="pres">
      <dgm:prSet presAssocID="{7E82AD80-8A5E-43AF-B5ED-8E44D4657B91}" presName="sibTrans" presStyleLbl="sibTrans2D1" presStyleIdx="4" presStyleCnt="5"/>
      <dgm:spPr/>
    </dgm:pt>
    <dgm:pt modelId="{FA48A0E8-C0AB-4F71-930B-BB8C3F1EB78B}" type="pres">
      <dgm:prSet presAssocID="{7E82AD80-8A5E-43AF-B5ED-8E44D4657B91}" presName="connectorText" presStyleLbl="sibTrans2D1" presStyleIdx="4" presStyleCnt="5"/>
      <dgm:spPr/>
    </dgm:pt>
  </dgm:ptLst>
  <dgm:cxnLst>
    <dgm:cxn modelId="{BE4F440F-050D-4BA7-A48A-2AFB0CEDBC7C}" type="presOf" srcId="{11E1B2D1-616B-4D0B-A425-B4CB067D276C}" destId="{215D2AE8-7FE7-487B-9693-35B9021CFBA5}" srcOrd="0" destOrd="0" presId="urn:microsoft.com/office/officeart/2005/8/layout/cycle2"/>
    <dgm:cxn modelId="{6A29F230-BB64-4C28-906C-AF8CC2DB9C55}" type="presOf" srcId="{902B1911-D4F0-41E5-AD5A-740B7B8573F6}" destId="{C62A750F-7A50-4C47-9619-8DB3334B71A2}" srcOrd="1" destOrd="0" presId="urn:microsoft.com/office/officeart/2005/8/layout/cycle2"/>
    <dgm:cxn modelId="{63038633-71E5-40E6-8A6C-72942AE5DADD}" type="presOf" srcId="{7E82AD80-8A5E-43AF-B5ED-8E44D4657B91}" destId="{FA48A0E8-C0AB-4F71-930B-BB8C3F1EB78B}" srcOrd="1" destOrd="0" presId="urn:microsoft.com/office/officeart/2005/8/layout/cycle2"/>
    <dgm:cxn modelId="{BDCE7337-2E55-43D5-BA3F-C5D490900F4D}" type="presOf" srcId="{7E82AD80-8A5E-43AF-B5ED-8E44D4657B91}" destId="{0F9B429C-80B3-4DFD-BBBB-ED81F35A977C}" srcOrd="0" destOrd="0" presId="urn:microsoft.com/office/officeart/2005/8/layout/cycle2"/>
    <dgm:cxn modelId="{AEE5FB3C-DBB9-4D87-BF37-0021BD91B94D}" type="presOf" srcId="{D2D67B13-8557-457E-88F7-03DBAF476D15}" destId="{3F5617EE-4D30-4A55-B834-C4B82A0D7109}" srcOrd="1" destOrd="0" presId="urn:microsoft.com/office/officeart/2005/8/layout/cycle2"/>
    <dgm:cxn modelId="{6FFEE04F-A79E-4DC6-8FAB-B31145768AA8}" type="presOf" srcId="{80DB0403-6252-4FDF-8A79-DE530104F73B}" destId="{4037B003-9E59-46C2-AE63-0185E074E0E2}" srcOrd="1" destOrd="0" presId="urn:microsoft.com/office/officeart/2005/8/layout/cycle2"/>
    <dgm:cxn modelId="{FA5DAF5F-E855-41F2-B453-CFC494980EA4}" srcId="{11E1B2D1-616B-4D0B-A425-B4CB067D276C}" destId="{12D4ABA1-107F-4204-A8C6-4F0C1F88AB34}" srcOrd="3" destOrd="0" parTransId="{A64ADC78-D45C-42B0-81B3-418639DA5E3F}" sibTransId="{D2D67B13-8557-457E-88F7-03DBAF476D15}"/>
    <dgm:cxn modelId="{8564C563-73D5-4591-98FE-C42AE8D91C4F}" type="presOf" srcId="{75BBA392-5908-4052-A18A-BA124138B86B}" destId="{211EE3E6-5D80-408F-B27E-99AD543764D5}" srcOrd="1" destOrd="0" presId="urn:microsoft.com/office/officeart/2005/8/layout/cycle2"/>
    <dgm:cxn modelId="{566C2970-5DD7-413E-921B-F7A310E724D6}" type="presOf" srcId="{FBEAAA41-CB4C-4DE9-8438-D0786132ED81}" destId="{56545223-16BD-463F-ABDC-CA881D080031}" srcOrd="0" destOrd="0" presId="urn:microsoft.com/office/officeart/2005/8/layout/cycle2"/>
    <dgm:cxn modelId="{B8C87174-9697-40E1-94B9-964DAC5C9D02}" type="presOf" srcId="{4423F372-959D-41C3-875A-9F8D548C93D3}" destId="{82638F34-ACD2-4943-93C9-191437D90594}" srcOrd="0" destOrd="0" presId="urn:microsoft.com/office/officeart/2005/8/layout/cycle2"/>
    <dgm:cxn modelId="{C63C908C-51CF-4DD1-82FD-363D993FF5E7}" type="presOf" srcId="{D2D67B13-8557-457E-88F7-03DBAF476D15}" destId="{B27FED59-CF63-472F-9752-7740B98B0F7A}" srcOrd="0" destOrd="0" presId="urn:microsoft.com/office/officeart/2005/8/layout/cycle2"/>
    <dgm:cxn modelId="{44FC258D-B81D-4D59-BBE5-F8EAFA7FAD04}" srcId="{11E1B2D1-616B-4D0B-A425-B4CB067D276C}" destId="{FBEAAA41-CB4C-4DE9-8438-D0786132ED81}" srcOrd="2" destOrd="0" parTransId="{5FCC88CD-2A22-4597-925B-8B0E0AF038DD}" sibTransId="{80DB0403-6252-4FDF-8A79-DE530104F73B}"/>
    <dgm:cxn modelId="{B22B02AB-EF01-4636-97F9-92FD8BB3D7F4}" type="presOf" srcId="{DE98C6AA-9DD9-42C4-B79E-E479C7CA6963}" destId="{76A3967B-4737-40A9-987E-FDA313BFB069}" srcOrd="0" destOrd="0" presId="urn:microsoft.com/office/officeart/2005/8/layout/cycle2"/>
    <dgm:cxn modelId="{C62F51C7-91BC-4BE0-9C74-EDAE98D216F8}" srcId="{11E1B2D1-616B-4D0B-A425-B4CB067D276C}" destId="{DE98C6AA-9DD9-42C4-B79E-E479C7CA6963}" srcOrd="0" destOrd="0" parTransId="{B398BAB9-3AFA-4B37-9626-19BD9EECC895}" sibTransId="{902B1911-D4F0-41E5-AD5A-740B7B8573F6}"/>
    <dgm:cxn modelId="{2AD927CF-4D1E-4741-BF2B-DBBCC4927738}" type="presOf" srcId="{75BBA392-5908-4052-A18A-BA124138B86B}" destId="{47B4CFC5-12B4-4158-8780-60F26C846AE6}" srcOrd="0" destOrd="0" presId="urn:microsoft.com/office/officeart/2005/8/layout/cycle2"/>
    <dgm:cxn modelId="{F91DB9D1-01EB-4006-9138-04B03CBBB8DE}" srcId="{11E1B2D1-616B-4D0B-A425-B4CB067D276C}" destId="{4423F372-959D-41C3-875A-9F8D548C93D3}" srcOrd="4" destOrd="0" parTransId="{03A915CD-91E1-4E19-A19F-FEDAAA842E22}" sibTransId="{7E82AD80-8A5E-43AF-B5ED-8E44D4657B91}"/>
    <dgm:cxn modelId="{CA3F96D5-E3D4-4BAC-BF19-78F41F04086C}" type="presOf" srcId="{902B1911-D4F0-41E5-AD5A-740B7B8573F6}" destId="{FC6203B8-7227-46A3-BFA0-2A56D89AD707}" srcOrd="0" destOrd="0" presId="urn:microsoft.com/office/officeart/2005/8/layout/cycle2"/>
    <dgm:cxn modelId="{139992D7-6A9E-4D51-A0CA-04F0AA2D963A}" type="presOf" srcId="{12D4ABA1-107F-4204-A8C6-4F0C1F88AB34}" destId="{29D2131D-B5F2-489D-9648-9586D78E03A4}" srcOrd="0" destOrd="0" presId="urn:microsoft.com/office/officeart/2005/8/layout/cycle2"/>
    <dgm:cxn modelId="{352CFBD7-89BE-491D-9538-75A3576C5162}" srcId="{11E1B2D1-616B-4D0B-A425-B4CB067D276C}" destId="{E53372DA-5526-4C79-99D4-B878B9C34D6F}" srcOrd="1" destOrd="0" parTransId="{B09226B0-FBF7-4255-A893-2EFA64B7FB8F}" sibTransId="{75BBA392-5908-4052-A18A-BA124138B86B}"/>
    <dgm:cxn modelId="{C5F002DD-D27B-443D-8066-B8E2F0B225E4}" type="presOf" srcId="{E53372DA-5526-4C79-99D4-B878B9C34D6F}" destId="{9A43D129-2DF1-4338-821C-0F1F0EE32CF3}" srcOrd="0" destOrd="0" presId="urn:microsoft.com/office/officeart/2005/8/layout/cycle2"/>
    <dgm:cxn modelId="{44D511F2-EC22-4D0E-A8D5-C6BB7C608DA9}" type="presOf" srcId="{80DB0403-6252-4FDF-8A79-DE530104F73B}" destId="{A17CFA68-C27D-4E2E-BB45-6420B0841D25}" srcOrd="0" destOrd="0" presId="urn:microsoft.com/office/officeart/2005/8/layout/cycle2"/>
    <dgm:cxn modelId="{AECB38B7-6564-4DE6-8EB4-E50E08CC86ED}" type="presParOf" srcId="{215D2AE8-7FE7-487B-9693-35B9021CFBA5}" destId="{76A3967B-4737-40A9-987E-FDA313BFB069}" srcOrd="0" destOrd="0" presId="urn:microsoft.com/office/officeart/2005/8/layout/cycle2"/>
    <dgm:cxn modelId="{47A9340C-95AD-4DAA-B9BD-BCED16C6E7AB}" type="presParOf" srcId="{215D2AE8-7FE7-487B-9693-35B9021CFBA5}" destId="{FC6203B8-7227-46A3-BFA0-2A56D89AD707}" srcOrd="1" destOrd="0" presId="urn:microsoft.com/office/officeart/2005/8/layout/cycle2"/>
    <dgm:cxn modelId="{63FE7F91-946C-49AE-AE7A-8171DF3A18CF}" type="presParOf" srcId="{FC6203B8-7227-46A3-BFA0-2A56D89AD707}" destId="{C62A750F-7A50-4C47-9619-8DB3334B71A2}" srcOrd="0" destOrd="0" presId="urn:microsoft.com/office/officeart/2005/8/layout/cycle2"/>
    <dgm:cxn modelId="{FBCF49E2-A20A-4033-874C-E276D29F371A}" type="presParOf" srcId="{215D2AE8-7FE7-487B-9693-35B9021CFBA5}" destId="{9A43D129-2DF1-4338-821C-0F1F0EE32CF3}" srcOrd="2" destOrd="0" presId="urn:microsoft.com/office/officeart/2005/8/layout/cycle2"/>
    <dgm:cxn modelId="{EA462B3E-9CE9-4D53-9257-B72453756F56}" type="presParOf" srcId="{215D2AE8-7FE7-487B-9693-35B9021CFBA5}" destId="{47B4CFC5-12B4-4158-8780-60F26C846AE6}" srcOrd="3" destOrd="0" presId="urn:microsoft.com/office/officeart/2005/8/layout/cycle2"/>
    <dgm:cxn modelId="{69A8A47B-6954-411D-8265-560CE3942CFE}" type="presParOf" srcId="{47B4CFC5-12B4-4158-8780-60F26C846AE6}" destId="{211EE3E6-5D80-408F-B27E-99AD543764D5}" srcOrd="0" destOrd="0" presId="urn:microsoft.com/office/officeart/2005/8/layout/cycle2"/>
    <dgm:cxn modelId="{3A30A252-9A02-4C38-86C1-C16B44396892}" type="presParOf" srcId="{215D2AE8-7FE7-487B-9693-35B9021CFBA5}" destId="{56545223-16BD-463F-ABDC-CA881D080031}" srcOrd="4" destOrd="0" presId="urn:microsoft.com/office/officeart/2005/8/layout/cycle2"/>
    <dgm:cxn modelId="{84E1B8F4-D2C7-496E-B7DF-05E454995672}" type="presParOf" srcId="{215D2AE8-7FE7-487B-9693-35B9021CFBA5}" destId="{A17CFA68-C27D-4E2E-BB45-6420B0841D25}" srcOrd="5" destOrd="0" presId="urn:microsoft.com/office/officeart/2005/8/layout/cycle2"/>
    <dgm:cxn modelId="{B5D9D021-0F31-4BE9-AAC2-B1F462A496BC}" type="presParOf" srcId="{A17CFA68-C27D-4E2E-BB45-6420B0841D25}" destId="{4037B003-9E59-46C2-AE63-0185E074E0E2}" srcOrd="0" destOrd="0" presId="urn:microsoft.com/office/officeart/2005/8/layout/cycle2"/>
    <dgm:cxn modelId="{9A7D534B-191B-4DBD-94C1-5CEB5D52C016}" type="presParOf" srcId="{215D2AE8-7FE7-487B-9693-35B9021CFBA5}" destId="{29D2131D-B5F2-489D-9648-9586D78E03A4}" srcOrd="6" destOrd="0" presId="urn:microsoft.com/office/officeart/2005/8/layout/cycle2"/>
    <dgm:cxn modelId="{4A412F3F-8B1E-4477-966C-26CCE31FD1FC}" type="presParOf" srcId="{215D2AE8-7FE7-487B-9693-35B9021CFBA5}" destId="{B27FED59-CF63-472F-9752-7740B98B0F7A}" srcOrd="7" destOrd="0" presId="urn:microsoft.com/office/officeart/2005/8/layout/cycle2"/>
    <dgm:cxn modelId="{F7A449AA-1749-4817-8806-77AD141723B7}" type="presParOf" srcId="{B27FED59-CF63-472F-9752-7740B98B0F7A}" destId="{3F5617EE-4D30-4A55-B834-C4B82A0D7109}" srcOrd="0" destOrd="0" presId="urn:microsoft.com/office/officeart/2005/8/layout/cycle2"/>
    <dgm:cxn modelId="{0BB80A02-D1EF-40D1-BC70-B38010D9FDC1}" type="presParOf" srcId="{215D2AE8-7FE7-487B-9693-35B9021CFBA5}" destId="{82638F34-ACD2-4943-93C9-191437D90594}" srcOrd="8" destOrd="0" presId="urn:microsoft.com/office/officeart/2005/8/layout/cycle2"/>
    <dgm:cxn modelId="{575AF0DF-3B92-471E-8262-11916D960A3D}" type="presParOf" srcId="{215D2AE8-7FE7-487B-9693-35B9021CFBA5}" destId="{0F9B429C-80B3-4DFD-BBBB-ED81F35A977C}" srcOrd="9" destOrd="0" presId="urn:microsoft.com/office/officeart/2005/8/layout/cycle2"/>
    <dgm:cxn modelId="{21C7A9D5-B5CA-4E1B-A7AA-47D8B08E263F}" type="presParOf" srcId="{0F9B429C-80B3-4DFD-BBBB-ED81F35A977C}" destId="{FA48A0E8-C0AB-4F71-930B-BB8C3F1EB78B}" srcOrd="0" destOrd="0" presId="urn:microsoft.com/office/officeart/2005/8/layout/cycle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3967B-4737-40A9-987E-FDA313BFB069}">
      <dsp:nvSpPr>
        <dsp:cNvPr id="0" name=""/>
        <dsp:cNvSpPr/>
      </dsp:nvSpPr>
      <dsp:spPr>
        <a:xfrm>
          <a:off x="1656457" y="643"/>
          <a:ext cx="1259085" cy="1259085"/>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kern="1200" dirty="0">
              <a:solidFill>
                <a:schemeClr val="bg1"/>
              </a:solidFill>
            </a:rPr>
            <a:t>Cardio</a:t>
          </a:r>
        </a:p>
        <a:p>
          <a:pPr marL="0" lvl="0" indent="0" algn="ctr" defTabSz="711200">
            <a:lnSpc>
              <a:spcPct val="90000"/>
            </a:lnSpc>
            <a:spcBef>
              <a:spcPct val="0"/>
            </a:spcBef>
            <a:spcAft>
              <a:spcPct val="35000"/>
            </a:spcAft>
            <a:buNone/>
          </a:pPr>
          <a:r>
            <a:rPr lang="nl-NL" sz="1600" kern="1200" dirty="0" err="1">
              <a:solidFill>
                <a:schemeClr val="bg1"/>
              </a:solidFill>
            </a:rPr>
            <a:t>logy</a:t>
          </a:r>
          <a:endParaRPr lang="nl-NL" sz="1600" kern="1200" dirty="0">
            <a:solidFill>
              <a:schemeClr val="bg1"/>
            </a:solidFill>
          </a:endParaRPr>
        </a:p>
      </dsp:txBody>
      <dsp:txXfrm>
        <a:off x="1840846" y="185032"/>
        <a:ext cx="890307" cy="890307"/>
      </dsp:txXfrm>
    </dsp:sp>
    <dsp:sp modelId="{FC6203B8-7227-46A3-BFA0-2A56D89AD707}">
      <dsp:nvSpPr>
        <dsp:cNvPr id="0" name=""/>
        <dsp:cNvSpPr/>
      </dsp:nvSpPr>
      <dsp:spPr>
        <a:xfrm rot="2160000">
          <a:off x="2876058" y="968473"/>
          <a:ext cx="335988" cy="424941"/>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nl-NL" sz="1600" kern="1200">
            <a:solidFill>
              <a:schemeClr val="bg1"/>
            </a:solidFill>
          </a:endParaRPr>
        </a:p>
      </dsp:txBody>
      <dsp:txXfrm>
        <a:off x="2885683" y="1023838"/>
        <a:ext cx="235192" cy="254965"/>
      </dsp:txXfrm>
    </dsp:sp>
    <dsp:sp modelId="{9A43D129-2DF1-4338-821C-0F1F0EE32CF3}">
      <dsp:nvSpPr>
        <dsp:cNvPr id="0" name=""/>
        <dsp:cNvSpPr/>
      </dsp:nvSpPr>
      <dsp:spPr>
        <a:xfrm>
          <a:off x="3187948" y="1113337"/>
          <a:ext cx="1259085" cy="1259085"/>
        </a:xfrm>
        <a:prstGeom prst="ellipse">
          <a:avLst/>
        </a:prstGeom>
        <a:solidFill>
          <a:srgbClr val="00B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kern="1200" dirty="0" err="1">
              <a:solidFill>
                <a:schemeClr val="bg1"/>
              </a:solidFill>
            </a:rPr>
            <a:t>Microbiology</a:t>
          </a:r>
          <a:endParaRPr lang="nl-NL" sz="1600" kern="1200" dirty="0">
            <a:solidFill>
              <a:schemeClr val="bg1"/>
            </a:solidFill>
          </a:endParaRPr>
        </a:p>
        <a:p>
          <a:pPr marL="0" lvl="0" indent="0" algn="ctr" defTabSz="711200">
            <a:lnSpc>
              <a:spcPct val="90000"/>
            </a:lnSpc>
            <a:spcBef>
              <a:spcPct val="0"/>
            </a:spcBef>
            <a:spcAft>
              <a:spcPct val="35000"/>
            </a:spcAft>
            <a:buNone/>
          </a:pPr>
          <a:r>
            <a:rPr lang="nl-NL" sz="1600" kern="1200" dirty="0">
              <a:solidFill>
                <a:schemeClr val="bg1"/>
              </a:solidFill>
            </a:rPr>
            <a:t>(</a:t>
          </a:r>
          <a:r>
            <a:rPr lang="nl-NL" sz="1600" kern="1200" dirty="0" err="1">
              <a:solidFill>
                <a:schemeClr val="bg1"/>
              </a:solidFill>
            </a:rPr>
            <a:t>Viruses</a:t>
          </a:r>
          <a:r>
            <a:rPr lang="nl-NL" sz="1600" kern="1200">
              <a:solidFill>
                <a:schemeClr val="bg1"/>
              </a:solidFill>
            </a:rPr>
            <a:t>)</a:t>
          </a:r>
          <a:endParaRPr lang="nl-NL" sz="1600" kern="1200" dirty="0">
            <a:solidFill>
              <a:schemeClr val="bg1"/>
            </a:solidFill>
          </a:endParaRPr>
        </a:p>
      </dsp:txBody>
      <dsp:txXfrm>
        <a:off x="3372337" y="1297726"/>
        <a:ext cx="890307" cy="890307"/>
      </dsp:txXfrm>
    </dsp:sp>
    <dsp:sp modelId="{47B4CFC5-12B4-4158-8780-60F26C846AE6}">
      <dsp:nvSpPr>
        <dsp:cNvPr id="0" name=""/>
        <dsp:cNvSpPr/>
      </dsp:nvSpPr>
      <dsp:spPr>
        <a:xfrm rot="6480000">
          <a:off x="3359946" y="2421553"/>
          <a:ext cx="335988" cy="424941"/>
        </a:xfrm>
        <a:prstGeom prst="rightArrow">
          <a:avLst>
            <a:gd name="adj1" fmla="val 60000"/>
            <a:gd name="adj2" fmla="val 50000"/>
          </a:avLst>
        </a:prstGeom>
        <a:gradFill rotWithShape="0">
          <a:gsLst>
            <a:gs pos="0">
              <a:schemeClr val="accent3">
                <a:hueOff val="677650"/>
                <a:satOff val="25000"/>
                <a:lumOff val="-3676"/>
                <a:alphaOff val="0"/>
                <a:satMod val="103000"/>
                <a:lumMod val="102000"/>
                <a:tint val="94000"/>
              </a:schemeClr>
            </a:gs>
            <a:gs pos="50000">
              <a:schemeClr val="accent3">
                <a:hueOff val="677650"/>
                <a:satOff val="25000"/>
                <a:lumOff val="-3676"/>
                <a:alphaOff val="0"/>
                <a:satMod val="110000"/>
                <a:lumMod val="100000"/>
                <a:shade val="100000"/>
              </a:schemeClr>
            </a:gs>
            <a:gs pos="100000">
              <a:schemeClr val="accent3">
                <a:hueOff val="677650"/>
                <a:satOff val="25000"/>
                <a:lumOff val="-3676"/>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nl-NL" sz="1600" kern="1200">
            <a:solidFill>
              <a:schemeClr val="bg1"/>
            </a:solidFill>
          </a:endParaRPr>
        </a:p>
      </dsp:txBody>
      <dsp:txXfrm rot="10800000">
        <a:off x="3425918" y="2458610"/>
        <a:ext cx="235192" cy="254965"/>
      </dsp:txXfrm>
    </dsp:sp>
    <dsp:sp modelId="{56545223-16BD-463F-ABDC-CA881D080031}">
      <dsp:nvSpPr>
        <dsp:cNvPr id="0" name=""/>
        <dsp:cNvSpPr/>
      </dsp:nvSpPr>
      <dsp:spPr>
        <a:xfrm>
          <a:off x="2602970" y="2913713"/>
          <a:ext cx="1259085" cy="1259085"/>
        </a:xfrm>
        <a:prstGeom prst="ellipse">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kern="1200">
              <a:solidFill>
                <a:schemeClr val="bg1"/>
              </a:solidFill>
            </a:rPr>
            <a:t>Pathology</a:t>
          </a:r>
          <a:endParaRPr lang="nl-NL" sz="1600" kern="1200" dirty="0">
            <a:solidFill>
              <a:schemeClr val="bg1"/>
            </a:solidFill>
          </a:endParaRPr>
        </a:p>
      </dsp:txBody>
      <dsp:txXfrm>
        <a:off x="2787359" y="3098102"/>
        <a:ext cx="890307" cy="890307"/>
      </dsp:txXfrm>
    </dsp:sp>
    <dsp:sp modelId="{A17CFA68-C27D-4E2E-BB45-6420B0841D25}">
      <dsp:nvSpPr>
        <dsp:cNvPr id="0" name=""/>
        <dsp:cNvSpPr/>
      </dsp:nvSpPr>
      <dsp:spPr>
        <a:xfrm rot="10800000">
          <a:off x="2127514" y="3330785"/>
          <a:ext cx="335988" cy="424941"/>
        </a:xfrm>
        <a:prstGeom prst="rightArrow">
          <a:avLst>
            <a:gd name="adj1" fmla="val 60000"/>
            <a:gd name="adj2" fmla="val 50000"/>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nl-NL" sz="1600" kern="1200">
            <a:solidFill>
              <a:schemeClr val="bg1"/>
            </a:solidFill>
          </a:endParaRPr>
        </a:p>
      </dsp:txBody>
      <dsp:txXfrm rot="10800000">
        <a:off x="2228310" y="3415773"/>
        <a:ext cx="235192" cy="254965"/>
      </dsp:txXfrm>
    </dsp:sp>
    <dsp:sp modelId="{29D2131D-B5F2-489D-9648-9586D78E03A4}">
      <dsp:nvSpPr>
        <dsp:cNvPr id="0" name=""/>
        <dsp:cNvSpPr/>
      </dsp:nvSpPr>
      <dsp:spPr>
        <a:xfrm>
          <a:off x="709943" y="2913713"/>
          <a:ext cx="1259085" cy="1259085"/>
        </a:xfrm>
        <a:prstGeom prst="ellipse">
          <a:avLst/>
        </a:prstGeom>
        <a:gradFill rotWithShape="0">
          <a:gsLst>
            <a:gs pos="0">
              <a:schemeClr val="accent3">
                <a:hueOff val="2032949"/>
                <a:satOff val="75000"/>
                <a:lumOff val="-11029"/>
                <a:alphaOff val="0"/>
                <a:satMod val="103000"/>
                <a:lumMod val="102000"/>
                <a:tint val="94000"/>
              </a:schemeClr>
            </a:gs>
            <a:gs pos="50000">
              <a:schemeClr val="accent3">
                <a:hueOff val="2032949"/>
                <a:satOff val="75000"/>
                <a:lumOff val="-11029"/>
                <a:alphaOff val="0"/>
                <a:satMod val="110000"/>
                <a:lumMod val="100000"/>
                <a:shade val="100000"/>
              </a:schemeClr>
            </a:gs>
            <a:gs pos="100000">
              <a:schemeClr val="accent3">
                <a:hueOff val="2032949"/>
                <a:satOff val="75000"/>
                <a:lumOff val="-1102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kern="1200">
              <a:solidFill>
                <a:schemeClr val="bg1"/>
              </a:solidFill>
            </a:rPr>
            <a:t>Immuno-logy</a:t>
          </a:r>
          <a:endParaRPr lang="nl-NL" sz="1600" kern="1200" dirty="0">
            <a:solidFill>
              <a:schemeClr val="bg1"/>
            </a:solidFill>
          </a:endParaRPr>
        </a:p>
      </dsp:txBody>
      <dsp:txXfrm>
        <a:off x="894332" y="3098102"/>
        <a:ext cx="890307" cy="890307"/>
      </dsp:txXfrm>
    </dsp:sp>
    <dsp:sp modelId="{B27FED59-CF63-472F-9752-7740B98B0F7A}">
      <dsp:nvSpPr>
        <dsp:cNvPr id="0" name=""/>
        <dsp:cNvSpPr/>
      </dsp:nvSpPr>
      <dsp:spPr>
        <a:xfrm rot="15120000">
          <a:off x="881941" y="2439641"/>
          <a:ext cx="335988" cy="424941"/>
        </a:xfrm>
        <a:prstGeom prst="rightArrow">
          <a:avLst>
            <a:gd name="adj1" fmla="val 60000"/>
            <a:gd name="adj2" fmla="val 50000"/>
          </a:avLst>
        </a:prstGeom>
        <a:gradFill rotWithShape="0">
          <a:gsLst>
            <a:gs pos="0">
              <a:schemeClr val="accent3">
                <a:hueOff val="2032949"/>
                <a:satOff val="75000"/>
                <a:lumOff val="-11029"/>
                <a:alphaOff val="0"/>
                <a:satMod val="103000"/>
                <a:lumMod val="102000"/>
                <a:tint val="94000"/>
              </a:schemeClr>
            </a:gs>
            <a:gs pos="50000">
              <a:schemeClr val="accent3">
                <a:hueOff val="2032949"/>
                <a:satOff val="75000"/>
                <a:lumOff val="-11029"/>
                <a:alphaOff val="0"/>
                <a:satMod val="110000"/>
                <a:lumMod val="100000"/>
                <a:shade val="100000"/>
              </a:schemeClr>
            </a:gs>
            <a:gs pos="100000">
              <a:schemeClr val="accent3">
                <a:hueOff val="2032949"/>
                <a:satOff val="75000"/>
                <a:lumOff val="-11029"/>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nl-NL" sz="1600" kern="1200">
            <a:solidFill>
              <a:schemeClr val="bg1"/>
            </a:solidFill>
          </a:endParaRPr>
        </a:p>
      </dsp:txBody>
      <dsp:txXfrm rot="10800000">
        <a:off x="947913" y="2572560"/>
        <a:ext cx="235192" cy="254965"/>
      </dsp:txXfrm>
    </dsp:sp>
    <dsp:sp modelId="{82638F34-ACD2-4943-93C9-191437D90594}">
      <dsp:nvSpPr>
        <dsp:cNvPr id="0" name=""/>
        <dsp:cNvSpPr/>
      </dsp:nvSpPr>
      <dsp:spPr>
        <a:xfrm>
          <a:off x="124965" y="1113337"/>
          <a:ext cx="1259085" cy="1259085"/>
        </a:xfrm>
        <a:prstGeom prst="ellipse">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kern="1200">
              <a:solidFill>
                <a:schemeClr val="bg1"/>
              </a:solidFill>
            </a:rPr>
            <a:t>Genetics</a:t>
          </a:r>
          <a:endParaRPr lang="nl-NL" sz="1600" kern="1200" dirty="0">
            <a:solidFill>
              <a:schemeClr val="bg1"/>
            </a:solidFill>
          </a:endParaRPr>
        </a:p>
      </dsp:txBody>
      <dsp:txXfrm>
        <a:off x="309354" y="1297726"/>
        <a:ext cx="890307" cy="890307"/>
      </dsp:txXfrm>
    </dsp:sp>
    <dsp:sp modelId="{0F9B429C-80B3-4DFD-BBBB-ED81F35A977C}">
      <dsp:nvSpPr>
        <dsp:cNvPr id="0" name=""/>
        <dsp:cNvSpPr/>
      </dsp:nvSpPr>
      <dsp:spPr>
        <a:xfrm rot="19440000">
          <a:off x="1344566" y="979652"/>
          <a:ext cx="335988" cy="424941"/>
        </a:xfrm>
        <a:prstGeom prst="rightArrow">
          <a:avLst>
            <a:gd name="adj1" fmla="val 60000"/>
            <a:gd name="adj2" fmla="val 5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nl-NL" sz="1600" kern="1200">
            <a:solidFill>
              <a:schemeClr val="bg1"/>
            </a:solidFill>
          </a:endParaRPr>
        </a:p>
      </dsp:txBody>
      <dsp:txXfrm>
        <a:off x="1354191" y="1094263"/>
        <a:ext cx="235192" cy="25496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BCF66-17DE-D840-BAF0-B19CA49D3799}" type="datetimeFigureOut">
              <a:rPr lang="nl-BE" smtClean="0"/>
              <a:t>19/06/2024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EC970C-35ED-6A4F-859B-82E718393E03}" type="slidenum">
              <a:rPr lang="nl-BE" smtClean="0"/>
              <a:t>‹nr.›</a:t>
            </a:fld>
            <a:endParaRPr lang="nl-BE"/>
          </a:p>
        </p:txBody>
      </p:sp>
    </p:spTree>
    <p:extLst>
      <p:ext uri="{BB962C8B-B14F-4D97-AF65-F5344CB8AC3E}">
        <p14:creationId xmlns:p14="http://schemas.microsoft.com/office/powerpoint/2010/main" val="1561784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DB36DE7E-6190-4BD6-A769-96369646FFB1}" type="slidenum">
              <a:rPr lang="en-US" smtClean="0">
                <a:latin typeface="Arial" charset="0"/>
              </a:rPr>
              <a:pPr/>
              <a:t>1</a:t>
            </a:fld>
            <a:endParaRPr lang="en-US">
              <a:latin typeface="Arial" charset="0"/>
            </a:endParaRPr>
          </a:p>
        </p:txBody>
      </p:sp>
      <p:sp>
        <p:nvSpPr>
          <p:cNvPr id="49155" name="Rectangle 2"/>
          <p:cNvSpPr>
            <a:spLocks noGrp="1" noRot="1" noChangeAspect="1" noChangeArrowheads="1" noTextEdit="1"/>
          </p:cNvSpPr>
          <p:nvPr>
            <p:ph type="sldImg"/>
          </p:nvPr>
        </p:nvSpPr>
        <p:spPr>
          <a:xfrm>
            <a:off x="381000" y="685800"/>
            <a:ext cx="6096000" cy="3429000"/>
          </a:xfrm>
          <a:ln/>
        </p:spPr>
      </p:sp>
      <p:sp>
        <p:nvSpPr>
          <p:cNvPr id="49156" name="Rectangle 3"/>
          <p:cNvSpPr>
            <a:spLocks noGrp="1" noChangeArrowheads="1"/>
          </p:cNvSpPr>
          <p:nvPr>
            <p:ph type="body" idx="1"/>
          </p:nvPr>
        </p:nvSpPr>
        <p:spPr>
          <a:noFill/>
          <a:ln/>
        </p:spPr>
        <p:txBody>
          <a:bodyPr/>
          <a:lstStyle/>
          <a:p>
            <a:pPr eaLnBrk="1" hangingPunct="1"/>
            <a:r>
              <a:rPr lang="en-US" dirty="0">
                <a:latin typeface="Arial" charset="0"/>
              </a:rPr>
              <a:t>During</a:t>
            </a:r>
            <a:r>
              <a:rPr lang="en-US" baseline="0" dirty="0">
                <a:latin typeface="Arial" charset="0"/>
              </a:rPr>
              <a:t> my talk I hope to convince you that the development of a non-ischemic, non-valvular CMP results from the interaction between genetics and acquired diseases.</a:t>
            </a:r>
            <a:endParaRPr lang="en-US" dirty="0">
              <a:latin typeface="Arial" charset="0"/>
            </a:endParaRPr>
          </a:p>
        </p:txBody>
      </p:sp>
    </p:spTree>
    <p:extLst>
      <p:ext uri="{BB962C8B-B14F-4D97-AF65-F5344CB8AC3E}">
        <p14:creationId xmlns:p14="http://schemas.microsoft.com/office/powerpoint/2010/main" val="2968851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Cardiac transcriptomics data will be explored for inherent subgrouping structure to identify molecular strata within the HF patient population (unbiased data-driven and hypothesis-driven approaches, including validation of AZ previous findings);</a:t>
            </a:r>
          </a:p>
          <a:p>
            <a:r>
              <a:rPr lang="en-US" sz="1200" b="0" i="0" u="none" strike="noStrike" kern="1200" dirty="0">
                <a:solidFill>
                  <a:schemeClr val="tx1"/>
                </a:solidFill>
                <a:effectLst/>
                <a:latin typeface="+mn-lt"/>
                <a:ea typeface="+mn-ea"/>
                <a:cs typeface="+mn-cs"/>
              </a:rPr>
              <a:t>In silico cell-type deconvolution approaches will be applied to the bulk-tissue cardiac transcriptomics data to identify cell type-specific signatures;</a:t>
            </a:r>
          </a:p>
          <a:p>
            <a:r>
              <a:rPr lang="en-US" sz="1200" b="0" i="0" u="none" strike="noStrike" kern="1200">
                <a:solidFill>
                  <a:schemeClr val="tx1"/>
                </a:solidFill>
                <a:effectLst/>
                <a:latin typeface="+mn-lt"/>
                <a:ea typeface="+mn-ea"/>
                <a:cs typeface="+mn-cs"/>
              </a:rPr>
              <a:t>Exploration of clinical variables and molecular data associations and inter-correlations.</a:t>
            </a:r>
          </a:p>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78134E-0F7A-1D43-83CD-13BE6CD2F92E}"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365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The clinical presentation and outcome of DCM or NDLVC are determined by the common co-existence of both genetic -mono and polygenic risk- and acquired factors (such as toxins, viruses, and auto-immune diseases), disease modifiers (such as pregnancy), or co-morbidities (diabetes, hypertension, endocrinopathies, and renal, hepatic or (micro)-vascular disease).
</a:t>
            </a:r>
          </a:p>
          <a:p>
            <a:pPr marL="0" lvl="0" indent="0"/>
            <a:r>
              <a:rPr lang="en-US" altLang="en-US">
                <a:latin typeface="Arial" pitchFamily="34" charset="0"/>
                <a:ea typeface="Arial" pitchFamily="34" charset="0"/>
              </a:rPr>
              <a:t>Unless provided in the caption above, the following copyright applies to the content of this slide: Published by Oxford University Press on behalf of the European Society of Cardiology 2023.This article is published and distributed under the terms of the Oxford University Press, Standard Journals Publication Model (https://academic.oup.com/pages/standard-publication-reuse-rights)</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1CD814D4-B3AA-4397-B792-19DA64E64539}" type="slidenum">
              <a:rPr lang="en-US" altLang="en-US" sz="1200"/>
              <a:t>23</a:t>
            </a:fld>
            <a:endParaRPr lang="en-US" altLang="en-US" sz="1200"/>
          </a:p>
        </p:txBody>
      </p:sp>
    </p:spTree>
    <p:extLst>
      <p:ext uri="{BB962C8B-B14F-4D97-AF65-F5344CB8AC3E}">
        <p14:creationId xmlns:p14="http://schemas.microsoft.com/office/powerpoint/2010/main" val="3009066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BE" dirty="0"/>
              <a:t>The atrium as an early sensor of cardiac dysfunction is also </a:t>
            </a:r>
          </a:p>
        </p:txBody>
      </p:sp>
      <p:sp>
        <p:nvSpPr>
          <p:cNvPr id="4" name="Tijdelijke aanduiding voor dianummer 3"/>
          <p:cNvSpPr>
            <a:spLocks noGrp="1"/>
          </p:cNvSpPr>
          <p:nvPr>
            <p:ph type="sldNum" sz="quarter" idx="5"/>
          </p:nvPr>
        </p:nvSpPr>
        <p:spPr/>
        <p:txBody>
          <a:bodyPr/>
          <a:lstStyle/>
          <a:p>
            <a:fld id="{AFEC970C-35ED-6A4F-859B-82E718393E03}" type="slidenum">
              <a:rPr lang="nl-BE" smtClean="0"/>
              <a:t>25</a:t>
            </a:fld>
            <a:endParaRPr lang="nl-BE"/>
          </a:p>
        </p:txBody>
      </p:sp>
    </p:spTree>
    <p:extLst>
      <p:ext uri="{BB962C8B-B14F-4D97-AF65-F5344CB8AC3E}">
        <p14:creationId xmlns:p14="http://schemas.microsoft.com/office/powerpoint/2010/main" val="856569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jdelijke aanduiding voor dia-afbeelding 1"/>
          <p:cNvSpPr>
            <a:spLocks noGrp="1" noRot="1" noChangeAspect="1" noTextEdit="1"/>
          </p:cNvSpPr>
          <p:nvPr>
            <p:ph type="sldImg"/>
          </p:nvPr>
        </p:nvSpPr>
        <p:spPr>
          <a:xfrm>
            <a:off x="685800" y="1143000"/>
            <a:ext cx="5486400" cy="3086100"/>
          </a:xfrm>
          <a:ln/>
        </p:spPr>
      </p:sp>
      <p:sp>
        <p:nvSpPr>
          <p:cNvPr id="13314" name="Tijdelijke aanduiding voor notiti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nl-NL" baseline="0" dirty="0">
              <a:latin typeface="Times New Roman" charset="0"/>
            </a:endParaRPr>
          </a:p>
          <a:p>
            <a:r>
              <a:rPr lang="nl-NL" baseline="0" dirty="0" err="1">
                <a:latin typeface="Times New Roman" charset="0"/>
              </a:rPr>
              <a:t>Taking</a:t>
            </a:r>
            <a:r>
              <a:rPr lang="nl-NL" baseline="0" dirty="0">
                <a:latin typeface="Times New Roman" charset="0"/>
              </a:rPr>
              <a:t> care of </a:t>
            </a:r>
            <a:r>
              <a:rPr lang="nl-NL" baseline="0" dirty="0" err="1">
                <a:latin typeface="Times New Roman" charset="0"/>
              </a:rPr>
              <a:t>those</a:t>
            </a:r>
            <a:r>
              <a:rPr lang="nl-NL" baseline="0" dirty="0">
                <a:latin typeface="Times New Roman" charset="0"/>
              </a:rPr>
              <a:t> </a:t>
            </a:r>
            <a:r>
              <a:rPr lang="nl-NL" baseline="0" dirty="0" err="1">
                <a:latin typeface="Times New Roman" charset="0"/>
              </a:rPr>
              <a:t>patients</a:t>
            </a:r>
            <a:r>
              <a:rPr lang="nl-NL" baseline="0" dirty="0">
                <a:latin typeface="Times New Roman" charset="0"/>
              </a:rPr>
              <a:t>, most of </a:t>
            </a:r>
            <a:r>
              <a:rPr lang="nl-NL" baseline="0" dirty="0" err="1">
                <a:latin typeface="Times New Roman" charset="0"/>
              </a:rPr>
              <a:t>them</a:t>
            </a:r>
            <a:r>
              <a:rPr lang="nl-NL" baseline="0" dirty="0">
                <a:latin typeface="Times New Roman" charset="0"/>
              </a:rPr>
              <a:t> </a:t>
            </a:r>
            <a:r>
              <a:rPr lang="nl-NL" baseline="0" dirty="0" err="1">
                <a:latin typeface="Times New Roman" charset="0"/>
              </a:rPr>
              <a:t>being</a:t>
            </a:r>
            <a:r>
              <a:rPr lang="nl-NL" baseline="0" dirty="0">
                <a:latin typeface="Times New Roman" charset="0"/>
              </a:rPr>
              <a:t> </a:t>
            </a:r>
            <a:r>
              <a:rPr lang="nl-NL" baseline="0" dirty="0" err="1">
                <a:latin typeface="Times New Roman" charset="0"/>
              </a:rPr>
              <a:t>refered</a:t>
            </a:r>
            <a:r>
              <a:rPr lang="nl-NL" baseline="0" dirty="0">
                <a:latin typeface="Times New Roman" charset="0"/>
              </a:rPr>
              <a:t> </a:t>
            </a:r>
            <a:r>
              <a:rPr lang="nl-NL" baseline="0" dirty="0" err="1">
                <a:latin typeface="Times New Roman" charset="0"/>
              </a:rPr>
              <a:t>by</a:t>
            </a:r>
            <a:r>
              <a:rPr lang="nl-NL" baseline="0" dirty="0">
                <a:latin typeface="Times New Roman" charset="0"/>
              </a:rPr>
              <a:t> </a:t>
            </a:r>
            <a:r>
              <a:rPr lang="nl-NL" baseline="0" dirty="0" err="1">
                <a:latin typeface="Times New Roman" charset="0"/>
              </a:rPr>
              <a:t>regional</a:t>
            </a:r>
            <a:r>
              <a:rPr lang="nl-NL" baseline="0" dirty="0">
                <a:latin typeface="Times New Roman" charset="0"/>
              </a:rPr>
              <a:t> </a:t>
            </a:r>
            <a:r>
              <a:rPr lang="nl-NL" baseline="0" dirty="0" err="1">
                <a:latin typeface="Times New Roman" charset="0"/>
              </a:rPr>
              <a:t>hospitals</a:t>
            </a:r>
            <a:r>
              <a:rPr lang="nl-NL" baseline="0" dirty="0">
                <a:latin typeface="Times New Roman" charset="0"/>
              </a:rPr>
              <a:t>, we look </a:t>
            </a:r>
            <a:r>
              <a:rPr lang="nl-NL" baseline="0" dirty="0" err="1">
                <a:latin typeface="Times New Roman" charset="0"/>
              </a:rPr>
              <a:t>for</a:t>
            </a:r>
            <a:r>
              <a:rPr lang="nl-NL" baseline="0" dirty="0">
                <a:latin typeface="Times New Roman" charset="0"/>
              </a:rPr>
              <a:t> the different </a:t>
            </a:r>
            <a:r>
              <a:rPr lang="nl-NL" baseline="0" dirty="0" err="1">
                <a:latin typeface="Times New Roman" charset="0"/>
              </a:rPr>
              <a:t>causes</a:t>
            </a:r>
            <a:r>
              <a:rPr lang="nl-NL" baseline="0" dirty="0">
                <a:latin typeface="Times New Roman" charset="0"/>
              </a:rPr>
              <a:t>. </a:t>
            </a:r>
          </a:p>
          <a:p>
            <a:r>
              <a:rPr lang="nl-NL" baseline="0" dirty="0" err="1">
                <a:latin typeface="Times New Roman" charset="0"/>
              </a:rPr>
              <a:t>Genetic</a:t>
            </a:r>
            <a:r>
              <a:rPr lang="nl-NL" baseline="0" dirty="0">
                <a:latin typeface="Times New Roman" charset="0"/>
              </a:rPr>
              <a:t> </a:t>
            </a:r>
            <a:r>
              <a:rPr lang="nl-NL" baseline="0" dirty="0" err="1">
                <a:latin typeface="Times New Roman" charset="0"/>
              </a:rPr>
              <a:t>mutations</a:t>
            </a:r>
            <a:r>
              <a:rPr lang="nl-NL" baseline="0" dirty="0">
                <a:latin typeface="Times New Roman" charset="0"/>
              </a:rPr>
              <a:t> are the most frequents </a:t>
            </a:r>
            <a:r>
              <a:rPr lang="nl-NL" baseline="0" dirty="0" err="1">
                <a:latin typeface="Times New Roman" charset="0"/>
              </a:rPr>
              <a:t>causes</a:t>
            </a:r>
            <a:r>
              <a:rPr lang="nl-NL" baseline="0" dirty="0">
                <a:latin typeface="Times New Roman" charset="0"/>
              </a:rPr>
              <a:t>.</a:t>
            </a:r>
          </a:p>
          <a:p>
            <a:r>
              <a:rPr lang="nl-NL" baseline="0" dirty="0">
                <a:latin typeface="Times New Roman" charset="0"/>
              </a:rPr>
              <a:t>But </a:t>
            </a:r>
            <a:r>
              <a:rPr lang="nl-NL" baseline="0" dirty="0" err="1">
                <a:latin typeface="Times New Roman" charset="0"/>
              </a:rPr>
              <a:t>also</a:t>
            </a:r>
            <a:r>
              <a:rPr lang="nl-NL" baseline="0" dirty="0">
                <a:latin typeface="Times New Roman" charset="0"/>
              </a:rPr>
              <a:t> </a:t>
            </a:r>
            <a:r>
              <a:rPr lang="nl-NL" baseline="0" dirty="0" err="1">
                <a:latin typeface="Times New Roman" charset="0"/>
              </a:rPr>
              <a:t>viruses</a:t>
            </a:r>
            <a:r>
              <a:rPr lang="nl-NL" baseline="0" dirty="0">
                <a:latin typeface="Times New Roman" charset="0"/>
              </a:rPr>
              <a:t>, auto-</a:t>
            </a:r>
            <a:r>
              <a:rPr lang="nl-NL" baseline="0" dirty="0" err="1">
                <a:latin typeface="Times New Roman" charset="0"/>
              </a:rPr>
              <a:t>immunity</a:t>
            </a:r>
            <a:r>
              <a:rPr lang="nl-NL" baseline="0" dirty="0">
                <a:latin typeface="Times New Roman" charset="0"/>
              </a:rPr>
              <a:t>, </a:t>
            </a:r>
            <a:r>
              <a:rPr lang="nl-NL" baseline="0" dirty="0" err="1">
                <a:latin typeface="Times New Roman" charset="0"/>
              </a:rPr>
              <a:t>toxicity</a:t>
            </a:r>
            <a:r>
              <a:rPr lang="nl-NL" baseline="0" dirty="0">
                <a:latin typeface="Times New Roman" charset="0"/>
              </a:rPr>
              <a:t> (</a:t>
            </a:r>
            <a:r>
              <a:rPr lang="nl-NL" baseline="0" dirty="0" err="1">
                <a:latin typeface="Times New Roman" charset="0"/>
              </a:rPr>
              <a:t>alcoh</a:t>
            </a:r>
            <a:r>
              <a:rPr lang="nl-NL" baseline="0" dirty="0">
                <a:latin typeface="Times New Roman" charset="0"/>
              </a:rPr>
              <a:t> </a:t>
            </a:r>
            <a:r>
              <a:rPr lang="nl-NL" baseline="0" dirty="0" err="1">
                <a:latin typeface="Times New Roman" charset="0"/>
              </a:rPr>
              <a:t>chemotherapy</a:t>
            </a:r>
            <a:r>
              <a:rPr lang="nl-NL" baseline="0" dirty="0">
                <a:latin typeface="Times New Roman" charset="0"/>
              </a:rPr>
              <a:t>), </a:t>
            </a:r>
            <a:r>
              <a:rPr lang="nl-NL" baseline="0" dirty="0" err="1">
                <a:latin typeface="Times New Roman" charset="0"/>
              </a:rPr>
              <a:t>rythmdisturbances</a:t>
            </a:r>
            <a:r>
              <a:rPr lang="nl-NL" baseline="0" dirty="0">
                <a:latin typeface="Times New Roman" charset="0"/>
              </a:rPr>
              <a:t>.</a:t>
            </a:r>
          </a:p>
          <a:p>
            <a:endParaRPr lang="nl-NL" baseline="0" dirty="0">
              <a:latin typeface="Times New Roman" charset="0"/>
            </a:endParaRPr>
          </a:p>
          <a:p>
            <a:endParaRPr lang="nl-NL" dirty="0">
              <a:latin typeface="Times New Roman" charset="0"/>
            </a:endParaRPr>
          </a:p>
        </p:txBody>
      </p:sp>
      <p:sp>
        <p:nvSpPr>
          <p:cNvPr id="13315" name="Tijdelijke aanduiding voor dianummer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cs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5pPr>
            <a:lvl6pPr marL="2514600" indent="-228600" eaLnBrk="0" fontAlgn="base" hangingPunct="0">
              <a:lnSpc>
                <a:spcPct val="84000"/>
              </a:lnSpc>
              <a:spcBef>
                <a:spcPct val="0"/>
              </a:spcBef>
              <a:spcAft>
                <a:spcPct val="0"/>
              </a:spcAft>
              <a:buClr>
                <a:srgbClr val="FFFF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6pPr>
            <a:lvl7pPr marL="2971800" indent="-228600" eaLnBrk="0" fontAlgn="base" hangingPunct="0">
              <a:lnSpc>
                <a:spcPct val="84000"/>
              </a:lnSpc>
              <a:spcBef>
                <a:spcPct val="0"/>
              </a:spcBef>
              <a:spcAft>
                <a:spcPct val="0"/>
              </a:spcAft>
              <a:buClr>
                <a:srgbClr val="FFFF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7pPr>
            <a:lvl8pPr marL="3429000" indent="-228600" eaLnBrk="0" fontAlgn="base" hangingPunct="0">
              <a:lnSpc>
                <a:spcPct val="84000"/>
              </a:lnSpc>
              <a:spcBef>
                <a:spcPct val="0"/>
              </a:spcBef>
              <a:spcAft>
                <a:spcPct val="0"/>
              </a:spcAft>
              <a:buClr>
                <a:srgbClr val="FFFF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8pPr>
            <a:lvl9pPr marL="3886200" indent="-228600" eaLnBrk="0" fontAlgn="base" hangingPunct="0">
              <a:lnSpc>
                <a:spcPct val="84000"/>
              </a:lnSpc>
              <a:spcBef>
                <a:spcPct val="0"/>
              </a:spcBef>
              <a:spcAft>
                <a:spcPct val="0"/>
              </a:spcAft>
              <a:buClr>
                <a:srgbClr val="FFFF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9pPr>
          </a:lstStyle>
          <a:p>
            <a:fld id="{A25C744E-B32B-614C-95FD-AA29275C79B2}" type="slidenum">
              <a:rPr lang="en-GB" sz="1200">
                <a:solidFill>
                  <a:srgbClr val="000000"/>
                </a:solidFill>
                <a:cs typeface="Tahoma" charset="0"/>
              </a:rPr>
              <a:pPr/>
              <a:t>27</a:t>
            </a:fld>
            <a:endParaRPr lang="en-GB" sz="1200">
              <a:solidFill>
                <a:srgbClr val="000000"/>
              </a:solidFill>
              <a:cs typeface="Tahoma" charset="0"/>
            </a:endParaRPr>
          </a:p>
        </p:txBody>
      </p:sp>
    </p:spTree>
    <p:extLst>
      <p:ext uri="{BB962C8B-B14F-4D97-AF65-F5344CB8AC3E}">
        <p14:creationId xmlns:p14="http://schemas.microsoft.com/office/powerpoint/2010/main" val="1129776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The clinical presentation and outcome of DCM or NDLVC are determined by the common co-existence of both genetic -mono and polygenic risk- and acquired factors (such as toxins, viruses, and auto-immune diseases), disease modifiers (such as pregnancy), or co-morbidities (diabetes, hypertension, endocrinopathies, and renal, hepatic or (micro)-vascular disease).
</a:t>
            </a:r>
          </a:p>
          <a:p>
            <a:pPr marL="0" lvl="0" indent="0"/>
            <a:r>
              <a:rPr lang="en-US" altLang="en-US">
                <a:latin typeface="Arial" pitchFamily="34" charset="0"/>
                <a:ea typeface="Arial" pitchFamily="34" charset="0"/>
              </a:rPr>
              <a:t>Unless provided in the caption above, the following copyright applies to the content of this slide: Published by Oxford University Press on behalf of the European Society of Cardiology 2023.This article is published and distributed under the terms of the Oxford University Press, Standard Journals Publication Model (https://academic.oup.com/pages/standard-publication-reuse-rights)</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1CD814D4-B3AA-4397-B792-19DA64E64539}" type="slidenum">
              <a:rPr lang="en-US" altLang="en-US" sz="1200"/>
              <a:t>30</a:t>
            </a:fld>
            <a:endParaRPr lang="en-US" altLang="en-US" sz="1200"/>
          </a:p>
        </p:txBody>
      </p:sp>
    </p:spTree>
    <p:extLst>
      <p:ext uri="{BB962C8B-B14F-4D97-AF65-F5344CB8AC3E}">
        <p14:creationId xmlns:p14="http://schemas.microsoft.com/office/powerpoint/2010/main" val="3661947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FEC970C-35ED-6A4F-859B-82E718393E03}" type="slidenum">
              <a:rPr lang="nl-BE" smtClean="0"/>
              <a:t>32</a:t>
            </a:fld>
            <a:endParaRPr lang="nl-BE"/>
          </a:p>
        </p:txBody>
      </p:sp>
    </p:spTree>
    <p:extLst>
      <p:ext uri="{BB962C8B-B14F-4D97-AF65-F5344CB8AC3E}">
        <p14:creationId xmlns:p14="http://schemas.microsoft.com/office/powerpoint/2010/main" val="1191910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jdelijke aanduiding voor dia-afbeelding 1"/>
          <p:cNvSpPr>
            <a:spLocks noGrp="1" noRot="1" noChangeAspect="1" noTextEdit="1"/>
          </p:cNvSpPr>
          <p:nvPr>
            <p:ph type="sldImg"/>
          </p:nvPr>
        </p:nvSpPr>
        <p:spPr>
          <a:xfrm>
            <a:off x="685800" y="1143000"/>
            <a:ext cx="5486400" cy="3086100"/>
          </a:xfrm>
          <a:ln/>
        </p:spPr>
      </p:sp>
      <p:sp>
        <p:nvSpPr>
          <p:cNvPr id="13314" name="Tijdelijke aanduiding voor notiti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nl-NL" baseline="0" dirty="0">
              <a:latin typeface="Times New Roman" charset="0"/>
            </a:endParaRPr>
          </a:p>
          <a:p>
            <a:r>
              <a:rPr lang="nl-NL" baseline="0" dirty="0" err="1">
                <a:latin typeface="Times New Roman" charset="0"/>
              </a:rPr>
              <a:t>Taking</a:t>
            </a:r>
            <a:r>
              <a:rPr lang="nl-NL" baseline="0" dirty="0">
                <a:latin typeface="Times New Roman" charset="0"/>
              </a:rPr>
              <a:t> care of </a:t>
            </a:r>
            <a:r>
              <a:rPr lang="nl-NL" baseline="0" dirty="0" err="1">
                <a:latin typeface="Times New Roman" charset="0"/>
              </a:rPr>
              <a:t>those</a:t>
            </a:r>
            <a:r>
              <a:rPr lang="nl-NL" baseline="0" dirty="0">
                <a:latin typeface="Times New Roman" charset="0"/>
              </a:rPr>
              <a:t> </a:t>
            </a:r>
            <a:r>
              <a:rPr lang="nl-NL" baseline="0" dirty="0" err="1">
                <a:latin typeface="Times New Roman" charset="0"/>
              </a:rPr>
              <a:t>patients</a:t>
            </a:r>
            <a:r>
              <a:rPr lang="nl-NL" baseline="0" dirty="0">
                <a:latin typeface="Times New Roman" charset="0"/>
              </a:rPr>
              <a:t>, most of </a:t>
            </a:r>
            <a:r>
              <a:rPr lang="nl-NL" baseline="0" dirty="0" err="1">
                <a:latin typeface="Times New Roman" charset="0"/>
              </a:rPr>
              <a:t>them</a:t>
            </a:r>
            <a:r>
              <a:rPr lang="nl-NL" baseline="0" dirty="0">
                <a:latin typeface="Times New Roman" charset="0"/>
              </a:rPr>
              <a:t> </a:t>
            </a:r>
            <a:r>
              <a:rPr lang="nl-NL" baseline="0" dirty="0" err="1">
                <a:latin typeface="Times New Roman" charset="0"/>
              </a:rPr>
              <a:t>being</a:t>
            </a:r>
            <a:r>
              <a:rPr lang="nl-NL" baseline="0" dirty="0">
                <a:latin typeface="Times New Roman" charset="0"/>
              </a:rPr>
              <a:t> </a:t>
            </a:r>
            <a:r>
              <a:rPr lang="nl-NL" baseline="0" dirty="0" err="1">
                <a:latin typeface="Times New Roman" charset="0"/>
              </a:rPr>
              <a:t>refered</a:t>
            </a:r>
            <a:r>
              <a:rPr lang="nl-NL" baseline="0" dirty="0">
                <a:latin typeface="Times New Roman" charset="0"/>
              </a:rPr>
              <a:t> </a:t>
            </a:r>
            <a:r>
              <a:rPr lang="nl-NL" baseline="0" dirty="0" err="1">
                <a:latin typeface="Times New Roman" charset="0"/>
              </a:rPr>
              <a:t>by</a:t>
            </a:r>
            <a:r>
              <a:rPr lang="nl-NL" baseline="0" dirty="0">
                <a:latin typeface="Times New Roman" charset="0"/>
              </a:rPr>
              <a:t> </a:t>
            </a:r>
            <a:r>
              <a:rPr lang="nl-NL" baseline="0" dirty="0" err="1">
                <a:latin typeface="Times New Roman" charset="0"/>
              </a:rPr>
              <a:t>regional</a:t>
            </a:r>
            <a:r>
              <a:rPr lang="nl-NL" baseline="0" dirty="0">
                <a:latin typeface="Times New Roman" charset="0"/>
              </a:rPr>
              <a:t> </a:t>
            </a:r>
            <a:r>
              <a:rPr lang="nl-NL" baseline="0" dirty="0" err="1">
                <a:latin typeface="Times New Roman" charset="0"/>
              </a:rPr>
              <a:t>hospitals</a:t>
            </a:r>
            <a:r>
              <a:rPr lang="nl-NL" baseline="0" dirty="0">
                <a:latin typeface="Times New Roman" charset="0"/>
              </a:rPr>
              <a:t>, we look </a:t>
            </a:r>
            <a:r>
              <a:rPr lang="nl-NL" baseline="0" dirty="0" err="1">
                <a:latin typeface="Times New Roman" charset="0"/>
              </a:rPr>
              <a:t>for</a:t>
            </a:r>
            <a:r>
              <a:rPr lang="nl-NL" baseline="0" dirty="0">
                <a:latin typeface="Times New Roman" charset="0"/>
              </a:rPr>
              <a:t> the different </a:t>
            </a:r>
            <a:r>
              <a:rPr lang="nl-NL" baseline="0" dirty="0" err="1">
                <a:latin typeface="Times New Roman" charset="0"/>
              </a:rPr>
              <a:t>causes</a:t>
            </a:r>
            <a:r>
              <a:rPr lang="nl-NL" baseline="0" dirty="0">
                <a:latin typeface="Times New Roman" charset="0"/>
              </a:rPr>
              <a:t>. </a:t>
            </a:r>
          </a:p>
          <a:p>
            <a:r>
              <a:rPr lang="nl-NL" baseline="0" dirty="0" err="1">
                <a:latin typeface="Times New Roman" charset="0"/>
              </a:rPr>
              <a:t>Genetic</a:t>
            </a:r>
            <a:r>
              <a:rPr lang="nl-NL" baseline="0" dirty="0">
                <a:latin typeface="Times New Roman" charset="0"/>
              </a:rPr>
              <a:t> </a:t>
            </a:r>
            <a:r>
              <a:rPr lang="nl-NL" baseline="0" dirty="0" err="1">
                <a:latin typeface="Times New Roman" charset="0"/>
              </a:rPr>
              <a:t>mutations</a:t>
            </a:r>
            <a:r>
              <a:rPr lang="nl-NL" baseline="0" dirty="0">
                <a:latin typeface="Times New Roman" charset="0"/>
              </a:rPr>
              <a:t> are the most frequents </a:t>
            </a:r>
            <a:r>
              <a:rPr lang="nl-NL" baseline="0" dirty="0" err="1">
                <a:latin typeface="Times New Roman" charset="0"/>
              </a:rPr>
              <a:t>causes</a:t>
            </a:r>
            <a:r>
              <a:rPr lang="nl-NL" baseline="0" dirty="0">
                <a:latin typeface="Times New Roman" charset="0"/>
              </a:rPr>
              <a:t>.</a:t>
            </a:r>
          </a:p>
          <a:p>
            <a:r>
              <a:rPr lang="nl-NL" baseline="0" dirty="0">
                <a:latin typeface="Times New Roman" charset="0"/>
              </a:rPr>
              <a:t>But </a:t>
            </a:r>
            <a:r>
              <a:rPr lang="nl-NL" baseline="0" dirty="0" err="1">
                <a:latin typeface="Times New Roman" charset="0"/>
              </a:rPr>
              <a:t>also</a:t>
            </a:r>
            <a:r>
              <a:rPr lang="nl-NL" baseline="0" dirty="0">
                <a:latin typeface="Times New Roman" charset="0"/>
              </a:rPr>
              <a:t> </a:t>
            </a:r>
            <a:r>
              <a:rPr lang="nl-NL" baseline="0" dirty="0" err="1">
                <a:latin typeface="Times New Roman" charset="0"/>
              </a:rPr>
              <a:t>viruses</a:t>
            </a:r>
            <a:r>
              <a:rPr lang="nl-NL" baseline="0" dirty="0">
                <a:latin typeface="Times New Roman" charset="0"/>
              </a:rPr>
              <a:t>, auto-</a:t>
            </a:r>
            <a:r>
              <a:rPr lang="nl-NL" baseline="0" dirty="0" err="1">
                <a:latin typeface="Times New Roman" charset="0"/>
              </a:rPr>
              <a:t>immunity</a:t>
            </a:r>
            <a:r>
              <a:rPr lang="nl-NL" baseline="0" dirty="0">
                <a:latin typeface="Times New Roman" charset="0"/>
              </a:rPr>
              <a:t>, </a:t>
            </a:r>
            <a:r>
              <a:rPr lang="nl-NL" baseline="0" dirty="0" err="1">
                <a:latin typeface="Times New Roman" charset="0"/>
              </a:rPr>
              <a:t>toxicity</a:t>
            </a:r>
            <a:r>
              <a:rPr lang="nl-NL" baseline="0" dirty="0">
                <a:latin typeface="Times New Roman" charset="0"/>
              </a:rPr>
              <a:t> (</a:t>
            </a:r>
            <a:r>
              <a:rPr lang="nl-NL" baseline="0" dirty="0" err="1">
                <a:latin typeface="Times New Roman" charset="0"/>
              </a:rPr>
              <a:t>alcoh</a:t>
            </a:r>
            <a:r>
              <a:rPr lang="nl-NL" baseline="0" dirty="0">
                <a:latin typeface="Times New Roman" charset="0"/>
              </a:rPr>
              <a:t> </a:t>
            </a:r>
            <a:r>
              <a:rPr lang="nl-NL" baseline="0" dirty="0" err="1">
                <a:latin typeface="Times New Roman" charset="0"/>
              </a:rPr>
              <a:t>chemotherapy</a:t>
            </a:r>
            <a:r>
              <a:rPr lang="nl-NL" baseline="0" dirty="0">
                <a:latin typeface="Times New Roman" charset="0"/>
              </a:rPr>
              <a:t>), </a:t>
            </a:r>
            <a:r>
              <a:rPr lang="nl-NL" baseline="0" dirty="0" err="1">
                <a:latin typeface="Times New Roman" charset="0"/>
              </a:rPr>
              <a:t>rythmdisturbances</a:t>
            </a:r>
            <a:r>
              <a:rPr lang="nl-NL" baseline="0" dirty="0">
                <a:latin typeface="Times New Roman" charset="0"/>
              </a:rPr>
              <a:t>.</a:t>
            </a:r>
          </a:p>
          <a:p>
            <a:endParaRPr lang="nl-NL" baseline="0" dirty="0">
              <a:latin typeface="Times New Roman" charset="0"/>
            </a:endParaRPr>
          </a:p>
          <a:p>
            <a:endParaRPr lang="nl-NL" dirty="0">
              <a:latin typeface="Times New Roman" charset="0"/>
            </a:endParaRPr>
          </a:p>
        </p:txBody>
      </p:sp>
      <p:sp>
        <p:nvSpPr>
          <p:cNvPr id="13315" name="Tijdelijke aanduiding voor dianummer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cs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5pPr>
            <a:lvl6pPr marL="2514600" indent="-228600" eaLnBrk="0" fontAlgn="base" hangingPunct="0">
              <a:lnSpc>
                <a:spcPct val="84000"/>
              </a:lnSpc>
              <a:spcBef>
                <a:spcPct val="0"/>
              </a:spcBef>
              <a:spcAft>
                <a:spcPct val="0"/>
              </a:spcAft>
              <a:buClr>
                <a:srgbClr val="FFFF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6pPr>
            <a:lvl7pPr marL="2971800" indent="-228600" eaLnBrk="0" fontAlgn="base" hangingPunct="0">
              <a:lnSpc>
                <a:spcPct val="84000"/>
              </a:lnSpc>
              <a:spcBef>
                <a:spcPct val="0"/>
              </a:spcBef>
              <a:spcAft>
                <a:spcPct val="0"/>
              </a:spcAft>
              <a:buClr>
                <a:srgbClr val="FFFF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7pPr>
            <a:lvl8pPr marL="3429000" indent="-228600" eaLnBrk="0" fontAlgn="base" hangingPunct="0">
              <a:lnSpc>
                <a:spcPct val="84000"/>
              </a:lnSpc>
              <a:spcBef>
                <a:spcPct val="0"/>
              </a:spcBef>
              <a:spcAft>
                <a:spcPct val="0"/>
              </a:spcAft>
              <a:buClr>
                <a:srgbClr val="FFFF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8pPr>
            <a:lvl9pPr marL="3886200" indent="-228600" eaLnBrk="0" fontAlgn="base" hangingPunct="0">
              <a:lnSpc>
                <a:spcPct val="84000"/>
              </a:lnSpc>
              <a:spcBef>
                <a:spcPct val="0"/>
              </a:spcBef>
              <a:spcAft>
                <a:spcPct val="0"/>
              </a:spcAft>
              <a:buClr>
                <a:srgbClr val="FFFF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9pPr>
          </a:lstStyle>
          <a:p>
            <a:fld id="{A25C744E-B32B-614C-95FD-AA29275C79B2}" type="slidenum">
              <a:rPr lang="en-GB" sz="1200">
                <a:solidFill>
                  <a:srgbClr val="000000"/>
                </a:solidFill>
                <a:cs typeface="Tahoma" charset="0"/>
              </a:rPr>
              <a:pPr/>
              <a:t>33</a:t>
            </a:fld>
            <a:endParaRPr lang="en-GB" sz="1200">
              <a:solidFill>
                <a:srgbClr val="000000"/>
              </a:solidFill>
              <a:cs typeface="Tahoma" charset="0"/>
            </a:endParaRPr>
          </a:p>
        </p:txBody>
      </p:sp>
    </p:spTree>
    <p:extLst>
      <p:ext uri="{BB962C8B-B14F-4D97-AF65-F5344CB8AC3E}">
        <p14:creationId xmlns:p14="http://schemas.microsoft.com/office/powerpoint/2010/main" val="2376024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en-US" dirty="0"/>
              <a:t>To diagnose the viruses: one has to take biopsies. </a:t>
            </a:r>
          </a:p>
        </p:txBody>
      </p:sp>
      <p:sp>
        <p:nvSpPr>
          <p:cNvPr id="4" name="Tijdelijke aanduiding voor dianummer 3"/>
          <p:cNvSpPr>
            <a:spLocks noGrp="1"/>
          </p:cNvSpPr>
          <p:nvPr>
            <p:ph type="sldNum" sz="quarter" idx="10"/>
          </p:nvPr>
        </p:nvSpPr>
        <p:spPr/>
        <p:txBody>
          <a:bodyPr/>
          <a:lstStyle/>
          <a:p>
            <a:fld id="{CC40018A-4B41-45C9-8A08-FBA649529D5B}" type="slidenum">
              <a:rPr lang="en-US" smtClean="0"/>
              <a:pPr/>
              <a:t>34</a:t>
            </a:fld>
            <a:endParaRPr lang="en-US"/>
          </a:p>
        </p:txBody>
      </p:sp>
    </p:spTree>
    <p:extLst>
      <p:ext uri="{BB962C8B-B14F-4D97-AF65-F5344CB8AC3E}">
        <p14:creationId xmlns:p14="http://schemas.microsoft.com/office/powerpoint/2010/main" val="2753330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BE" dirty="0"/>
              <a:t>Genetic counseling and testing is therefore recomended in all patients with both acquired or familal dilated cardiomyopathies</a:t>
            </a:r>
          </a:p>
        </p:txBody>
      </p:sp>
      <p:sp>
        <p:nvSpPr>
          <p:cNvPr id="4" name="Tijdelijke aanduiding voor dianummer 3"/>
          <p:cNvSpPr>
            <a:spLocks noGrp="1"/>
          </p:cNvSpPr>
          <p:nvPr>
            <p:ph type="sldNum" sz="quarter" idx="5"/>
          </p:nvPr>
        </p:nvSpPr>
        <p:spPr/>
        <p:txBody>
          <a:bodyPr/>
          <a:lstStyle/>
          <a:p>
            <a:fld id="{AFEC970C-35ED-6A4F-859B-82E718393E03}" type="slidenum">
              <a:rPr lang="nl-BE" smtClean="0"/>
              <a:t>36</a:t>
            </a:fld>
            <a:endParaRPr lang="nl-BE"/>
          </a:p>
        </p:txBody>
      </p:sp>
    </p:spTree>
    <p:extLst>
      <p:ext uri="{BB962C8B-B14F-4D97-AF65-F5344CB8AC3E}">
        <p14:creationId xmlns:p14="http://schemas.microsoft.com/office/powerpoint/2010/main" val="3667255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FEC970C-35ED-6A4F-859B-82E718393E03}" type="slidenum">
              <a:rPr lang="nl-BE" smtClean="0"/>
              <a:t>37</a:t>
            </a:fld>
            <a:endParaRPr lang="nl-BE"/>
          </a:p>
        </p:txBody>
      </p:sp>
    </p:spTree>
    <p:extLst>
      <p:ext uri="{BB962C8B-B14F-4D97-AF65-F5344CB8AC3E}">
        <p14:creationId xmlns:p14="http://schemas.microsoft.com/office/powerpoint/2010/main" val="1115072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BE" dirty="0"/>
              <a:t>In Europe and US, around 13milion people are living with heart failure.</a:t>
            </a:r>
            <a:br>
              <a:rPr lang="nl-BE" dirty="0"/>
            </a:br>
            <a:r>
              <a:rPr lang="nl-BE" dirty="0"/>
              <a:t>Approximately 1/3 is due to a dilated cardiomyopathy: 2 milion people live with a dilated cardiomyopathy. </a:t>
            </a:r>
          </a:p>
          <a:p>
            <a:r>
              <a:rPr lang="nl-BE" dirty="0"/>
              <a:t>Those people are younger, median age is approx 50 years: otherwise healthy, socially and economically active adults.</a:t>
            </a:r>
          </a:p>
          <a:p>
            <a:endParaRPr lang="nl-BE" dirty="0"/>
          </a:p>
          <a:p>
            <a:r>
              <a:rPr lang="nl-BE" dirty="0"/>
              <a:t>The perception that cancer is juse fate, and heart failure is due to an healthy life stile is wrong. </a:t>
            </a:r>
          </a:p>
          <a:p>
            <a:endParaRPr lang="nl-BE" dirty="0"/>
          </a:p>
          <a:p>
            <a:r>
              <a:rPr lang="nl-BE" dirty="0"/>
              <a:t>Both cancer and heart failure </a:t>
            </a:r>
            <a:r>
              <a:rPr lang="nl-BE" u="sng" dirty="0"/>
              <a:t>surpisingly almost share </a:t>
            </a:r>
            <a:r>
              <a:rPr lang="nl-BE" dirty="0"/>
              <a:t>the same risk factors.  2/3 is due to genetic, epigenetics and ageing, and 1/3 is related to to environmental factors, including smoking, obesity, alcohol intake and infectiosn. </a:t>
            </a:r>
          </a:p>
        </p:txBody>
      </p:sp>
      <p:sp>
        <p:nvSpPr>
          <p:cNvPr id="4" name="Tijdelijke aanduiding voor dianummer 3"/>
          <p:cNvSpPr>
            <a:spLocks noGrp="1"/>
          </p:cNvSpPr>
          <p:nvPr>
            <p:ph type="sldNum" sz="quarter" idx="5"/>
          </p:nvPr>
        </p:nvSpPr>
        <p:spPr/>
        <p:txBody>
          <a:bodyPr/>
          <a:lstStyle/>
          <a:p>
            <a:fld id="{BF30C5F0-6E5F-AD40-BAAC-0A88AC8B1F8F}" type="slidenum">
              <a:rPr lang="nl-NL" smtClean="0"/>
              <a:t>2</a:t>
            </a:fld>
            <a:endParaRPr lang="nl-NL"/>
          </a:p>
        </p:txBody>
      </p:sp>
    </p:spTree>
    <p:extLst>
      <p:ext uri="{BB962C8B-B14F-4D97-AF65-F5344CB8AC3E}">
        <p14:creationId xmlns:p14="http://schemas.microsoft.com/office/powerpoint/2010/main" val="2800162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90AB2B44-E955-4000-9113-3F336B24B483}" type="slidenum">
              <a:rPr lang="en-US" smtClean="0"/>
              <a:pPr/>
              <a:t>39</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nl-BE" dirty="0"/>
          </a:p>
        </p:txBody>
      </p:sp>
    </p:spTree>
    <p:extLst>
      <p:ext uri="{BB962C8B-B14F-4D97-AF65-F5344CB8AC3E}">
        <p14:creationId xmlns:p14="http://schemas.microsoft.com/office/powerpoint/2010/main" val="264761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The clinical presentation and outcome of DCM or NDLVC are determined by the common co-existence of both genetic -mono and polygenic risk- and acquired factors (such as toxins, viruses, and auto-immune diseases), disease modifiers (such as pregnancy), or co-morbidities (diabetes, hypertension, endocrinopathies, and renal, hepatic or (micro)-vascular disease).
</a:t>
            </a:r>
          </a:p>
          <a:p>
            <a:pPr marL="0" lvl="0" indent="0"/>
            <a:r>
              <a:rPr lang="en-US" altLang="en-US">
                <a:latin typeface="Arial" pitchFamily="34" charset="0"/>
                <a:ea typeface="Arial" pitchFamily="34" charset="0"/>
              </a:rPr>
              <a:t>Unless provided in the caption above, the following copyright applies to the content of this slide: Published by Oxford University Press on behalf of the European Society of Cardiology 2023.This article is published and distributed under the terms of the Oxford University Press, Standard Journals Publication Model (https://academic.oup.com/pages/standard-publication-reuse-rights)</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1CD814D4-B3AA-4397-B792-19DA64E64539}" type="slidenum">
              <a:rPr lang="en-US" altLang="en-US" sz="1200"/>
              <a:t>5</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en-GB" dirty="0"/>
              <a:t>To go for refined diagnosis and a targeted therapy, one need to aim for a </a:t>
            </a:r>
            <a:r>
              <a:rPr lang="en-GB" dirty="0" err="1"/>
              <a:t>multidiscipliany</a:t>
            </a:r>
            <a:r>
              <a:rPr lang="en-GB" dirty="0"/>
              <a:t> clinical care programme, including deep clinical phenotyping,</a:t>
            </a:r>
          </a:p>
          <a:p>
            <a:endParaRPr lang="en-GB" dirty="0"/>
          </a:p>
        </p:txBody>
      </p:sp>
      <p:sp>
        <p:nvSpPr>
          <p:cNvPr id="4" name="Tijdelijke aanduiding voor dianummer 3"/>
          <p:cNvSpPr>
            <a:spLocks noGrp="1"/>
          </p:cNvSpPr>
          <p:nvPr>
            <p:ph type="sldNum" sz="quarter" idx="10"/>
          </p:nvPr>
        </p:nvSpPr>
        <p:spPr/>
        <p:txBody>
          <a:bodyPr/>
          <a:lstStyle/>
          <a:p>
            <a:fld id="{BF30C5F0-6E5F-AD40-BAAC-0A88AC8B1F8F}" type="slidenum">
              <a:rPr lang="nl-NL" smtClean="0"/>
              <a:t>7</a:t>
            </a:fld>
            <a:endParaRPr lang="nl-NL"/>
          </a:p>
        </p:txBody>
      </p:sp>
    </p:spTree>
    <p:extLst>
      <p:ext uri="{BB962C8B-B14F-4D97-AF65-F5344CB8AC3E}">
        <p14:creationId xmlns:p14="http://schemas.microsoft.com/office/powerpoint/2010/main" val="1970221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BE" dirty="0"/>
              <a:t>Genetic counseling and testing is therefore recomended in all patients with both acquired or familal dilated cardiomyopathies</a:t>
            </a:r>
          </a:p>
        </p:txBody>
      </p:sp>
      <p:sp>
        <p:nvSpPr>
          <p:cNvPr id="4" name="Tijdelijke aanduiding voor dianummer 3"/>
          <p:cNvSpPr>
            <a:spLocks noGrp="1"/>
          </p:cNvSpPr>
          <p:nvPr>
            <p:ph type="sldNum" sz="quarter" idx="5"/>
          </p:nvPr>
        </p:nvSpPr>
        <p:spPr/>
        <p:txBody>
          <a:bodyPr/>
          <a:lstStyle/>
          <a:p>
            <a:fld id="{AFEC970C-35ED-6A4F-859B-82E718393E03}" type="slidenum">
              <a:rPr lang="nl-BE" smtClean="0"/>
              <a:t>9</a:t>
            </a:fld>
            <a:endParaRPr lang="nl-BE"/>
          </a:p>
        </p:txBody>
      </p:sp>
    </p:spTree>
    <p:extLst>
      <p:ext uri="{BB962C8B-B14F-4D97-AF65-F5344CB8AC3E}">
        <p14:creationId xmlns:p14="http://schemas.microsoft.com/office/powerpoint/2010/main" val="2911648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jdelijke aanduiding voor dia-afbeelding 1"/>
          <p:cNvSpPr>
            <a:spLocks noGrp="1" noRot="1" noChangeAspect="1" noTextEdit="1"/>
          </p:cNvSpPr>
          <p:nvPr>
            <p:ph type="sldImg"/>
          </p:nvPr>
        </p:nvSpPr>
        <p:spPr>
          <a:xfrm>
            <a:off x="685800" y="1143000"/>
            <a:ext cx="5486400" cy="3086100"/>
          </a:xfrm>
          <a:ln/>
        </p:spPr>
      </p:sp>
      <p:sp>
        <p:nvSpPr>
          <p:cNvPr id="13314" name="Tijdelijke aanduiding voor notiti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nl-NL" baseline="0" dirty="0">
              <a:latin typeface="Times New Roman" charset="0"/>
            </a:endParaRPr>
          </a:p>
          <a:p>
            <a:r>
              <a:rPr lang="nl-NL" baseline="0" dirty="0" err="1">
                <a:latin typeface="Times New Roman" charset="0"/>
              </a:rPr>
              <a:t>Some</a:t>
            </a:r>
            <a:r>
              <a:rPr lang="nl-NL" baseline="0" dirty="0">
                <a:latin typeface="Times New Roman" charset="0"/>
              </a:rPr>
              <a:t> cases: </a:t>
            </a:r>
          </a:p>
          <a:p>
            <a:endParaRPr lang="nl-NL" baseline="0" dirty="0">
              <a:latin typeface="Times New Roman" charset="0"/>
            </a:endParaRPr>
          </a:p>
          <a:p>
            <a:endParaRPr lang="nl-NL" dirty="0">
              <a:latin typeface="Times New Roman" charset="0"/>
            </a:endParaRPr>
          </a:p>
        </p:txBody>
      </p:sp>
      <p:sp>
        <p:nvSpPr>
          <p:cNvPr id="13315" name="Tijdelijke aanduiding voor dianummer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cs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5pPr>
            <a:lvl6pPr marL="2514600" indent="-228600" eaLnBrk="0" fontAlgn="base" hangingPunct="0">
              <a:lnSpc>
                <a:spcPct val="84000"/>
              </a:lnSpc>
              <a:spcBef>
                <a:spcPct val="0"/>
              </a:spcBef>
              <a:spcAft>
                <a:spcPct val="0"/>
              </a:spcAft>
              <a:buClr>
                <a:srgbClr val="FFFF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6pPr>
            <a:lvl7pPr marL="2971800" indent="-228600" eaLnBrk="0" fontAlgn="base" hangingPunct="0">
              <a:lnSpc>
                <a:spcPct val="84000"/>
              </a:lnSpc>
              <a:spcBef>
                <a:spcPct val="0"/>
              </a:spcBef>
              <a:spcAft>
                <a:spcPct val="0"/>
              </a:spcAft>
              <a:buClr>
                <a:srgbClr val="FFFF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7pPr>
            <a:lvl8pPr marL="3429000" indent="-228600" eaLnBrk="0" fontAlgn="base" hangingPunct="0">
              <a:lnSpc>
                <a:spcPct val="84000"/>
              </a:lnSpc>
              <a:spcBef>
                <a:spcPct val="0"/>
              </a:spcBef>
              <a:spcAft>
                <a:spcPct val="0"/>
              </a:spcAft>
              <a:buClr>
                <a:srgbClr val="FFFF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8pPr>
            <a:lvl9pPr marL="3886200" indent="-228600" eaLnBrk="0" fontAlgn="base" hangingPunct="0">
              <a:lnSpc>
                <a:spcPct val="84000"/>
              </a:lnSpc>
              <a:spcBef>
                <a:spcPct val="0"/>
              </a:spcBef>
              <a:spcAft>
                <a:spcPct val="0"/>
              </a:spcAft>
              <a:buClr>
                <a:srgbClr val="FFFF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9pPr>
          </a:lstStyle>
          <a:p>
            <a:fld id="{A25C744E-B32B-614C-95FD-AA29275C79B2}" type="slidenum">
              <a:rPr lang="en-GB" sz="1200">
                <a:solidFill>
                  <a:srgbClr val="000000"/>
                </a:solidFill>
                <a:cs typeface="Tahoma" charset="0"/>
              </a:rPr>
              <a:pPr/>
              <a:t>11</a:t>
            </a:fld>
            <a:endParaRPr lang="en-GB" sz="1200">
              <a:solidFill>
                <a:srgbClr val="000000"/>
              </a:solidFill>
              <a:cs typeface="Tahoma" charset="0"/>
            </a:endParaRPr>
          </a:p>
        </p:txBody>
      </p:sp>
    </p:spTree>
    <p:extLst>
      <p:ext uri="{BB962C8B-B14F-4D97-AF65-F5344CB8AC3E}">
        <p14:creationId xmlns:p14="http://schemas.microsoft.com/office/powerpoint/2010/main" val="3326155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BE" dirty="0"/>
              <a:t>Titin is the largest protein in the body. It is the scaffold of the contractile elements in the cardiomyocytes, spanning all over  the sarcomer.</a:t>
            </a:r>
          </a:p>
          <a:p>
            <a:r>
              <a:rPr lang="nl-BE" dirty="0"/>
              <a:t>Variations leading to a stop codon –truncating mutations  are the main cause of a </a:t>
            </a:r>
          </a:p>
        </p:txBody>
      </p:sp>
      <p:sp>
        <p:nvSpPr>
          <p:cNvPr id="4" name="Tijdelijke aanduiding voor dianummer 3"/>
          <p:cNvSpPr>
            <a:spLocks noGrp="1"/>
          </p:cNvSpPr>
          <p:nvPr>
            <p:ph type="sldNum" sz="quarter" idx="5"/>
          </p:nvPr>
        </p:nvSpPr>
        <p:spPr/>
        <p:txBody>
          <a:bodyPr/>
          <a:lstStyle/>
          <a:p>
            <a:fld id="{BF30C5F0-6E5F-AD40-BAAC-0A88AC8B1F8F}" type="slidenum">
              <a:rPr lang="nl-NL" smtClean="0"/>
              <a:t>14</a:t>
            </a:fld>
            <a:endParaRPr lang="nl-NL"/>
          </a:p>
        </p:txBody>
      </p:sp>
    </p:spTree>
    <p:extLst>
      <p:ext uri="{BB962C8B-B14F-4D97-AF65-F5344CB8AC3E}">
        <p14:creationId xmlns:p14="http://schemas.microsoft.com/office/powerpoint/2010/main" val="1819300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FEC970C-35ED-6A4F-859B-82E718393E03}" type="slidenum">
              <a:rPr lang="nl-BE" smtClean="0"/>
              <a:t>15</a:t>
            </a:fld>
            <a:endParaRPr lang="nl-BE"/>
          </a:p>
        </p:txBody>
      </p:sp>
    </p:spTree>
    <p:extLst>
      <p:ext uri="{BB962C8B-B14F-4D97-AF65-F5344CB8AC3E}">
        <p14:creationId xmlns:p14="http://schemas.microsoft.com/office/powerpoint/2010/main" val="1956324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jdelijke aanduiding voor dia-afbeelding 1"/>
          <p:cNvSpPr>
            <a:spLocks noGrp="1" noRot="1" noChangeAspect="1" noTextEdit="1"/>
          </p:cNvSpPr>
          <p:nvPr>
            <p:ph type="sldImg"/>
          </p:nvPr>
        </p:nvSpPr>
        <p:spPr>
          <a:xfrm>
            <a:off x="685800" y="1143000"/>
            <a:ext cx="5486400" cy="3086100"/>
          </a:xfrm>
          <a:ln/>
        </p:spPr>
      </p:sp>
      <p:sp>
        <p:nvSpPr>
          <p:cNvPr id="13314" name="Tijdelijke aanduiding voor notiti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a:lstStyle/>
          <a:p>
            <a:endParaRPr lang="nl-NL" baseline="0" dirty="0">
              <a:latin typeface="Times New Roman" charset="0"/>
            </a:endParaRPr>
          </a:p>
          <a:p>
            <a:r>
              <a:rPr lang="nl-NL" baseline="0" dirty="0" err="1">
                <a:latin typeface="Times New Roman" charset="0"/>
              </a:rPr>
              <a:t>Taking</a:t>
            </a:r>
            <a:r>
              <a:rPr lang="nl-NL" baseline="0" dirty="0">
                <a:latin typeface="Times New Roman" charset="0"/>
              </a:rPr>
              <a:t> care of </a:t>
            </a:r>
            <a:r>
              <a:rPr lang="nl-NL" baseline="0" dirty="0" err="1">
                <a:latin typeface="Times New Roman" charset="0"/>
              </a:rPr>
              <a:t>those</a:t>
            </a:r>
            <a:r>
              <a:rPr lang="nl-NL" baseline="0" dirty="0">
                <a:latin typeface="Times New Roman" charset="0"/>
              </a:rPr>
              <a:t> </a:t>
            </a:r>
            <a:r>
              <a:rPr lang="nl-NL" baseline="0" dirty="0" err="1">
                <a:latin typeface="Times New Roman" charset="0"/>
              </a:rPr>
              <a:t>patients</a:t>
            </a:r>
            <a:r>
              <a:rPr lang="nl-NL" baseline="0" dirty="0">
                <a:latin typeface="Times New Roman" charset="0"/>
              </a:rPr>
              <a:t>, most of </a:t>
            </a:r>
            <a:r>
              <a:rPr lang="nl-NL" baseline="0" dirty="0" err="1">
                <a:latin typeface="Times New Roman" charset="0"/>
              </a:rPr>
              <a:t>them</a:t>
            </a:r>
            <a:r>
              <a:rPr lang="nl-NL" baseline="0" dirty="0">
                <a:latin typeface="Times New Roman" charset="0"/>
              </a:rPr>
              <a:t> </a:t>
            </a:r>
            <a:r>
              <a:rPr lang="nl-NL" baseline="0" dirty="0" err="1">
                <a:latin typeface="Times New Roman" charset="0"/>
              </a:rPr>
              <a:t>being</a:t>
            </a:r>
            <a:r>
              <a:rPr lang="nl-NL" baseline="0" dirty="0">
                <a:latin typeface="Times New Roman" charset="0"/>
              </a:rPr>
              <a:t> </a:t>
            </a:r>
            <a:r>
              <a:rPr lang="nl-NL" baseline="0" dirty="0" err="1">
                <a:latin typeface="Times New Roman" charset="0"/>
              </a:rPr>
              <a:t>refered</a:t>
            </a:r>
            <a:r>
              <a:rPr lang="nl-NL" baseline="0" dirty="0">
                <a:latin typeface="Times New Roman" charset="0"/>
              </a:rPr>
              <a:t> </a:t>
            </a:r>
            <a:r>
              <a:rPr lang="nl-NL" baseline="0" dirty="0" err="1">
                <a:latin typeface="Times New Roman" charset="0"/>
              </a:rPr>
              <a:t>by</a:t>
            </a:r>
            <a:r>
              <a:rPr lang="nl-NL" baseline="0" dirty="0">
                <a:latin typeface="Times New Roman" charset="0"/>
              </a:rPr>
              <a:t> </a:t>
            </a:r>
            <a:r>
              <a:rPr lang="nl-NL" baseline="0" dirty="0" err="1">
                <a:latin typeface="Times New Roman" charset="0"/>
              </a:rPr>
              <a:t>regional</a:t>
            </a:r>
            <a:r>
              <a:rPr lang="nl-NL" baseline="0" dirty="0">
                <a:latin typeface="Times New Roman" charset="0"/>
              </a:rPr>
              <a:t> </a:t>
            </a:r>
            <a:r>
              <a:rPr lang="nl-NL" baseline="0" dirty="0" err="1">
                <a:latin typeface="Times New Roman" charset="0"/>
              </a:rPr>
              <a:t>hospitals</a:t>
            </a:r>
            <a:r>
              <a:rPr lang="nl-NL" baseline="0" dirty="0">
                <a:latin typeface="Times New Roman" charset="0"/>
              </a:rPr>
              <a:t>, we look </a:t>
            </a:r>
            <a:r>
              <a:rPr lang="nl-NL" baseline="0" dirty="0" err="1">
                <a:latin typeface="Times New Roman" charset="0"/>
              </a:rPr>
              <a:t>for</a:t>
            </a:r>
            <a:r>
              <a:rPr lang="nl-NL" baseline="0" dirty="0">
                <a:latin typeface="Times New Roman" charset="0"/>
              </a:rPr>
              <a:t> the different </a:t>
            </a:r>
            <a:r>
              <a:rPr lang="nl-NL" baseline="0" dirty="0" err="1">
                <a:latin typeface="Times New Roman" charset="0"/>
              </a:rPr>
              <a:t>causes</a:t>
            </a:r>
            <a:r>
              <a:rPr lang="nl-NL" baseline="0" dirty="0">
                <a:latin typeface="Times New Roman" charset="0"/>
              </a:rPr>
              <a:t>. </a:t>
            </a:r>
          </a:p>
          <a:p>
            <a:r>
              <a:rPr lang="nl-NL" baseline="0" dirty="0" err="1">
                <a:latin typeface="Times New Roman" charset="0"/>
              </a:rPr>
              <a:t>Genetic</a:t>
            </a:r>
            <a:r>
              <a:rPr lang="nl-NL" baseline="0" dirty="0">
                <a:latin typeface="Times New Roman" charset="0"/>
              </a:rPr>
              <a:t> </a:t>
            </a:r>
            <a:r>
              <a:rPr lang="nl-NL" baseline="0" dirty="0" err="1">
                <a:latin typeface="Times New Roman" charset="0"/>
              </a:rPr>
              <a:t>mutations</a:t>
            </a:r>
            <a:r>
              <a:rPr lang="nl-NL" baseline="0" dirty="0">
                <a:latin typeface="Times New Roman" charset="0"/>
              </a:rPr>
              <a:t> are the most frequents </a:t>
            </a:r>
            <a:r>
              <a:rPr lang="nl-NL" baseline="0" dirty="0" err="1">
                <a:latin typeface="Times New Roman" charset="0"/>
              </a:rPr>
              <a:t>causes</a:t>
            </a:r>
            <a:r>
              <a:rPr lang="nl-NL" baseline="0" dirty="0">
                <a:latin typeface="Times New Roman" charset="0"/>
              </a:rPr>
              <a:t>.</a:t>
            </a:r>
          </a:p>
          <a:p>
            <a:r>
              <a:rPr lang="nl-NL" baseline="0" dirty="0">
                <a:latin typeface="Times New Roman" charset="0"/>
              </a:rPr>
              <a:t>But </a:t>
            </a:r>
            <a:r>
              <a:rPr lang="nl-NL" baseline="0" dirty="0" err="1">
                <a:latin typeface="Times New Roman" charset="0"/>
              </a:rPr>
              <a:t>also</a:t>
            </a:r>
            <a:r>
              <a:rPr lang="nl-NL" baseline="0" dirty="0">
                <a:latin typeface="Times New Roman" charset="0"/>
              </a:rPr>
              <a:t> </a:t>
            </a:r>
            <a:r>
              <a:rPr lang="nl-NL" baseline="0" dirty="0" err="1">
                <a:latin typeface="Times New Roman" charset="0"/>
              </a:rPr>
              <a:t>viruses</a:t>
            </a:r>
            <a:r>
              <a:rPr lang="nl-NL" baseline="0" dirty="0">
                <a:latin typeface="Times New Roman" charset="0"/>
              </a:rPr>
              <a:t>, auto-</a:t>
            </a:r>
            <a:r>
              <a:rPr lang="nl-NL" baseline="0" dirty="0" err="1">
                <a:latin typeface="Times New Roman" charset="0"/>
              </a:rPr>
              <a:t>immunity</a:t>
            </a:r>
            <a:r>
              <a:rPr lang="nl-NL" baseline="0" dirty="0">
                <a:latin typeface="Times New Roman" charset="0"/>
              </a:rPr>
              <a:t>, </a:t>
            </a:r>
            <a:r>
              <a:rPr lang="nl-NL" baseline="0" dirty="0" err="1">
                <a:latin typeface="Times New Roman" charset="0"/>
              </a:rPr>
              <a:t>toxicity</a:t>
            </a:r>
            <a:r>
              <a:rPr lang="nl-NL" baseline="0" dirty="0">
                <a:latin typeface="Times New Roman" charset="0"/>
              </a:rPr>
              <a:t> (</a:t>
            </a:r>
            <a:r>
              <a:rPr lang="nl-NL" baseline="0" dirty="0" err="1">
                <a:latin typeface="Times New Roman" charset="0"/>
              </a:rPr>
              <a:t>alcoh</a:t>
            </a:r>
            <a:r>
              <a:rPr lang="nl-NL" baseline="0" dirty="0">
                <a:latin typeface="Times New Roman" charset="0"/>
              </a:rPr>
              <a:t> </a:t>
            </a:r>
            <a:r>
              <a:rPr lang="nl-NL" baseline="0" dirty="0" err="1">
                <a:latin typeface="Times New Roman" charset="0"/>
              </a:rPr>
              <a:t>chemotherapy</a:t>
            </a:r>
            <a:r>
              <a:rPr lang="nl-NL" baseline="0" dirty="0">
                <a:latin typeface="Times New Roman" charset="0"/>
              </a:rPr>
              <a:t>), </a:t>
            </a:r>
            <a:r>
              <a:rPr lang="nl-NL" baseline="0" dirty="0" err="1">
                <a:latin typeface="Times New Roman" charset="0"/>
              </a:rPr>
              <a:t>rythmdisturbances</a:t>
            </a:r>
            <a:r>
              <a:rPr lang="nl-NL" baseline="0" dirty="0">
                <a:latin typeface="Times New Roman" charset="0"/>
              </a:rPr>
              <a:t>.</a:t>
            </a:r>
          </a:p>
          <a:p>
            <a:endParaRPr lang="nl-NL" baseline="0" dirty="0">
              <a:latin typeface="Times New Roman" charset="0"/>
            </a:endParaRPr>
          </a:p>
          <a:p>
            <a:endParaRPr lang="nl-NL" dirty="0">
              <a:latin typeface="Times New Roman" charset="0"/>
            </a:endParaRPr>
          </a:p>
        </p:txBody>
      </p:sp>
      <p:sp>
        <p:nvSpPr>
          <p:cNvPr id="13315" name="Tijdelijke aanduiding voor dianummer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cs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5pPr>
            <a:lvl6pPr marL="2514600" indent="-228600" eaLnBrk="0" fontAlgn="base" hangingPunct="0">
              <a:lnSpc>
                <a:spcPct val="84000"/>
              </a:lnSpc>
              <a:spcBef>
                <a:spcPct val="0"/>
              </a:spcBef>
              <a:spcAft>
                <a:spcPct val="0"/>
              </a:spcAft>
              <a:buClr>
                <a:srgbClr val="FFFF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6pPr>
            <a:lvl7pPr marL="2971800" indent="-228600" eaLnBrk="0" fontAlgn="base" hangingPunct="0">
              <a:lnSpc>
                <a:spcPct val="84000"/>
              </a:lnSpc>
              <a:spcBef>
                <a:spcPct val="0"/>
              </a:spcBef>
              <a:spcAft>
                <a:spcPct val="0"/>
              </a:spcAft>
              <a:buClr>
                <a:srgbClr val="FFFF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7pPr>
            <a:lvl8pPr marL="3429000" indent="-228600" eaLnBrk="0" fontAlgn="base" hangingPunct="0">
              <a:lnSpc>
                <a:spcPct val="84000"/>
              </a:lnSpc>
              <a:spcBef>
                <a:spcPct val="0"/>
              </a:spcBef>
              <a:spcAft>
                <a:spcPct val="0"/>
              </a:spcAft>
              <a:buClr>
                <a:srgbClr val="FFFF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8pPr>
            <a:lvl9pPr marL="3886200" indent="-228600" eaLnBrk="0" fontAlgn="base" hangingPunct="0">
              <a:lnSpc>
                <a:spcPct val="84000"/>
              </a:lnSpc>
              <a:spcBef>
                <a:spcPct val="0"/>
              </a:spcBef>
              <a:spcAft>
                <a:spcPct val="0"/>
              </a:spcAft>
              <a:buClr>
                <a:srgbClr val="FFFF00"/>
              </a:buClr>
              <a:buSzPct val="100000"/>
              <a:buFont typeface="Arial"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83BD"/>
                </a:solidFill>
                <a:latin typeface="Arial" charset="0"/>
                <a:ea typeface="ＭＳ Ｐゴシック" charset="0"/>
              </a:defRPr>
            </a:lvl9pPr>
          </a:lstStyle>
          <a:p>
            <a:fld id="{A25C744E-B32B-614C-95FD-AA29275C79B2}" type="slidenum">
              <a:rPr lang="en-GB" sz="1200">
                <a:solidFill>
                  <a:srgbClr val="000000"/>
                </a:solidFill>
                <a:cs typeface="Tahoma" charset="0"/>
              </a:rPr>
              <a:pPr/>
              <a:t>16</a:t>
            </a:fld>
            <a:endParaRPr lang="en-GB" sz="1200">
              <a:solidFill>
                <a:srgbClr val="000000"/>
              </a:solidFill>
              <a:cs typeface="Tahoma" charset="0"/>
            </a:endParaRPr>
          </a:p>
        </p:txBody>
      </p:sp>
    </p:spTree>
    <p:extLst>
      <p:ext uri="{BB962C8B-B14F-4D97-AF65-F5344CB8AC3E}">
        <p14:creationId xmlns:p14="http://schemas.microsoft.com/office/powerpoint/2010/main" val="3153445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D5CC4E51-8B0F-3143-9D4F-11E067212637}" type="datetimeFigureOut">
              <a:rPr lang="nl-BE" smtClean="0"/>
              <a:t>19/06/2024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FC96F2C-48F9-2D4A-8D55-AA9C4391A70E}" type="slidenum">
              <a:rPr lang="nl-BE" smtClean="0"/>
              <a:t>‹nr.›</a:t>
            </a:fld>
            <a:endParaRPr lang="nl-BE"/>
          </a:p>
        </p:txBody>
      </p:sp>
    </p:spTree>
    <p:extLst>
      <p:ext uri="{BB962C8B-B14F-4D97-AF65-F5344CB8AC3E}">
        <p14:creationId xmlns:p14="http://schemas.microsoft.com/office/powerpoint/2010/main" val="2135764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5CC4E51-8B0F-3143-9D4F-11E067212637}" type="datetimeFigureOut">
              <a:rPr lang="nl-BE" smtClean="0"/>
              <a:t>19/06/2024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FC96F2C-48F9-2D4A-8D55-AA9C4391A70E}" type="slidenum">
              <a:rPr lang="nl-BE" smtClean="0"/>
              <a:t>‹nr.›</a:t>
            </a:fld>
            <a:endParaRPr lang="nl-BE"/>
          </a:p>
        </p:txBody>
      </p:sp>
    </p:spTree>
    <p:extLst>
      <p:ext uri="{BB962C8B-B14F-4D97-AF65-F5344CB8AC3E}">
        <p14:creationId xmlns:p14="http://schemas.microsoft.com/office/powerpoint/2010/main" val="4239193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5CC4E51-8B0F-3143-9D4F-11E067212637}" type="datetimeFigureOut">
              <a:rPr lang="nl-BE" smtClean="0"/>
              <a:t>19/06/2024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FC96F2C-48F9-2D4A-8D55-AA9C4391A70E}" type="slidenum">
              <a:rPr lang="nl-BE" smtClean="0"/>
              <a:t>‹nr.›</a:t>
            </a:fld>
            <a:endParaRPr lang="nl-BE"/>
          </a:p>
        </p:txBody>
      </p:sp>
    </p:spTree>
    <p:extLst>
      <p:ext uri="{BB962C8B-B14F-4D97-AF65-F5344CB8AC3E}">
        <p14:creationId xmlns:p14="http://schemas.microsoft.com/office/powerpoint/2010/main" val="2275335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80731"/>
            <a:ext cx="109728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609601" y="425451"/>
            <a:ext cx="8145137"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10236200" cy="863600"/>
          </a:xfrm>
          <a:prstGeom prst="rect">
            <a:avLst/>
          </a:prstGeom>
        </p:spPr>
        <p:txBody>
          <a:bodyPr vert="horz" lIns="180000" tIns="0" rIns="180000" bIns="0" rtlCol="0" anchor="ctr"/>
          <a:lstStyle>
            <a:lvl1pPr eaLnBrk="0" hangingPunct="0">
              <a:defRPr sz="1000"/>
            </a:lvl1pPr>
          </a:lstStyle>
          <a:p>
            <a:pPr algn="l" fontAlgn="base">
              <a:spcBef>
                <a:spcPct val="0"/>
              </a:spcBef>
              <a:spcAft>
                <a:spcPts val="600"/>
              </a:spcAft>
              <a:defRPr/>
            </a:pPr>
            <a:endParaRPr lang="en-US">
              <a:solidFill>
                <a:srgbClr val="2A2A2A"/>
              </a:solidFill>
              <a:latin typeface="Arial" pitchFamily="34" charset="0"/>
              <a:ea typeface="ＭＳ Ｐゴシック" pitchFamily="34" charset="-128"/>
            </a:endParaRPr>
          </a:p>
        </p:txBody>
      </p:sp>
    </p:spTree>
    <p:extLst>
      <p:ext uri="{BB962C8B-B14F-4D97-AF65-F5344CB8AC3E}">
        <p14:creationId xmlns:p14="http://schemas.microsoft.com/office/powerpoint/2010/main" val="335530406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5CC4E51-8B0F-3143-9D4F-11E067212637}" type="datetimeFigureOut">
              <a:rPr lang="nl-BE" smtClean="0"/>
              <a:t>19/06/2024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FC96F2C-48F9-2D4A-8D55-AA9C4391A70E}" type="slidenum">
              <a:rPr lang="nl-BE" smtClean="0"/>
              <a:t>‹nr.›</a:t>
            </a:fld>
            <a:endParaRPr lang="nl-BE"/>
          </a:p>
        </p:txBody>
      </p:sp>
    </p:spTree>
    <p:extLst>
      <p:ext uri="{BB962C8B-B14F-4D97-AF65-F5344CB8AC3E}">
        <p14:creationId xmlns:p14="http://schemas.microsoft.com/office/powerpoint/2010/main" val="1777034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D5CC4E51-8B0F-3143-9D4F-11E067212637}" type="datetimeFigureOut">
              <a:rPr lang="nl-BE" smtClean="0"/>
              <a:t>19/06/2024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4FC96F2C-48F9-2D4A-8D55-AA9C4391A70E}" type="slidenum">
              <a:rPr lang="nl-BE" smtClean="0"/>
              <a:t>‹nr.›</a:t>
            </a:fld>
            <a:endParaRPr lang="nl-BE"/>
          </a:p>
        </p:txBody>
      </p:sp>
    </p:spTree>
    <p:extLst>
      <p:ext uri="{BB962C8B-B14F-4D97-AF65-F5344CB8AC3E}">
        <p14:creationId xmlns:p14="http://schemas.microsoft.com/office/powerpoint/2010/main" val="3244828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D5CC4E51-8B0F-3143-9D4F-11E067212637}" type="datetimeFigureOut">
              <a:rPr lang="nl-BE" smtClean="0"/>
              <a:t>19/06/2024</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4FC96F2C-48F9-2D4A-8D55-AA9C4391A70E}" type="slidenum">
              <a:rPr lang="nl-BE" smtClean="0"/>
              <a:t>‹nr.›</a:t>
            </a:fld>
            <a:endParaRPr lang="nl-BE"/>
          </a:p>
        </p:txBody>
      </p:sp>
    </p:spTree>
    <p:extLst>
      <p:ext uri="{BB962C8B-B14F-4D97-AF65-F5344CB8AC3E}">
        <p14:creationId xmlns:p14="http://schemas.microsoft.com/office/powerpoint/2010/main" val="1655133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D5CC4E51-8B0F-3143-9D4F-11E067212637}" type="datetimeFigureOut">
              <a:rPr lang="nl-BE" smtClean="0"/>
              <a:t>19/06/2024</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4FC96F2C-48F9-2D4A-8D55-AA9C4391A70E}" type="slidenum">
              <a:rPr lang="nl-BE" smtClean="0"/>
              <a:t>‹nr.›</a:t>
            </a:fld>
            <a:endParaRPr lang="nl-BE"/>
          </a:p>
        </p:txBody>
      </p:sp>
    </p:spTree>
    <p:extLst>
      <p:ext uri="{BB962C8B-B14F-4D97-AF65-F5344CB8AC3E}">
        <p14:creationId xmlns:p14="http://schemas.microsoft.com/office/powerpoint/2010/main" val="3282410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D5CC4E51-8B0F-3143-9D4F-11E067212637}" type="datetimeFigureOut">
              <a:rPr lang="nl-BE" smtClean="0"/>
              <a:t>19/06/2024</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4FC96F2C-48F9-2D4A-8D55-AA9C4391A70E}" type="slidenum">
              <a:rPr lang="nl-BE" smtClean="0"/>
              <a:t>‹nr.›</a:t>
            </a:fld>
            <a:endParaRPr lang="nl-BE"/>
          </a:p>
        </p:txBody>
      </p:sp>
    </p:spTree>
    <p:extLst>
      <p:ext uri="{BB962C8B-B14F-4D97-AF65-F5344CB8AC3E}">
        <p14:creationId xmlns:p14="http://schemas.microsoft.com/office/powerpoint/2010/main" val="2545006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CC4E51-8B0F-3143-9D4F-11E067212637}" type="datetimeFigureOut">
              <a:rPr lang="nl-BE" smtClean="0"/>
              <a:t>19/06/2024</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4FC96F2C-48F9-2D4A-8D55-AA9C4391A70E}" type="slidenum">
              <a:rPr lang="nl-BE" smtClean="0"/>
              <a:t>‹nr.›</a:t>
            </a:fld>
            <a:endParaRPr lang="nl-BE"/>
          </a:p>
        </p:txBody>
      </p:sp>
    </p:spTree>
    <p:extLst>
      <p:ext uri="{BB962C8B-B14F-4D97-AF65-F5344CB8AC3E}">
        <p14:creationId xmlns:p14="http://schemas.microsoft.com/office/powerpoint/2010/main" val="3793715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D5CC4E51-8B0F-3143-9D4F-11E067212637}" type="datetimeFigureOut">
              <a:rPr lang="nl-BE" smtClean="0"/>
              <a:t>19/06/2024</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4FC96F2C-48F9-2D4A-8D55-AA9C4391A70E}" type="slidenum">
              <a:rPr lang="nl-BE" smtClean="0"/>
              <a:t>‹nr.›</a:t>
            </a:fld>
            <a:endParaRPr lang="nl-BE"/>
          </a:p>
        </p:txBody>
      </p:sp>
    </p:spTree>
    <p:extLst>
      <p:ext uri="{BB962C8B-B14F-4D97-AF65-F5344CB8AC3E}">
        <p14:creationId xmlns:p14="http://schemas.microsoft.com/office/powerpoint/2010/main" val="2753762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D5CC4E51-8B0F-3143-9D4F-11E067212637}" type="datetimeFigureOut">
              <a:rPr lang="nl-BE" smtClean="0"/>
              <a:t>19/06/2024</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4FC96F2C-48F9-2D4A-8D55-AA9C4391A70E}" type="slidenum">
              <a:rPr lang="nl-BE" smtClean="0"/>
              <a:t>‹nr.›</a:t>
            </a:fld>
            <a:endParaRPr lang="nl-BE"/>
          </a:p>
        </p:txBody>
      </p:sp>
    </p:spTree>
    <p:extLst>
      <p:ext uri="{BB962C8B-B14F-4D97-AF65-F5344CB8AC3E}">
        <p14:creationId xmlns:p14="http://schemas.microsoft.com/office/powerpoint/2010/main" val="2169535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CC4E51-8B0F-3143-9D4F-11E067212637}" type="datetimeFigureOut">
              <a:rPr lang="nl-BE" smtClean="0"/>
              <a:t>19/06/2024</a:t>
            </a:fld>
            <a:endParaRPr lang="nl-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C96F2C-48F9-2D4A-8D55-AA9C4391A70E}" type="slidenum">
              <a:rPr lang="nl-BE" smtClean="0"/>
              <a:t>‹nr.›</a:t>
            </a:fld>
            <a:endParaRPr lang="nl-BE"/>
          </a:p>
        </p:txBody>
      </p:sp>
    </p:spTree>
    <p:extLst>
      <p:ext uri="{BB962C8B-B14F-4D97-AF65-F5344CB8AC3E}">
        <p14:creationId xmlns:p14="http://schemas.microsoft.com/office/powerpoint/2010/main" val="230360988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tiff"/><Relationship Id="rId4" Type="http://schemas.openxmlformats.org/officeDocument/2006/relationships/hyperlink" Target="http://www.hfresearch.e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sv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svg"/><Relationship Id="rId3" Type="http://schemas.openxmlformats.org/officeDocument/2006/relationships/image" Target="../media/image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0.xml"/><Relationship Id="rId16"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10.svg"/><Relationship Id="rId9" Type="http://schemas.openxmlformats.org/officeDocument/2006/relationships/image" Target="../media/image45.png"/><Relationship Id="rId1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093/eurheartj/ehad778"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tiff"/><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2.jpeg"/><Relationship Id="rId4" Type="http://schemas.openxmlformats.org/officeDocument/2006/relationships/image" Target="../media/image61.tiff"/></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5.png"/><Relationship Id="rId10" Type="http://schemas.openxmlformats.org/officeDocument/2006/relationships/image" Target="../media/image15.jpeg"/><Relationship Id="rId4" Type="http://schemas.openxmlformats.org/officeDocument/2006/relationships/image" Target="../media/image10.svg"/><Relationship Id="rId9" Type="http://schemas.openxmlformats.org/officeDocument/2006/relationships/image" Target="../media/image14.jpg"/></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1093/eurheartj/ehad778"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7.tiff"/></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hyperlink" Target="http://www.hfresearch.eu/" TargetMode="External"/><Relationship Id="rId7"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 Id="rId9" Type="http://schemas.openxmlformats.org/officeDocument/2006/relationships/image" Target="../media/image80.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1093/eurheartj/ehad778"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8"/>
          <p:cNvPicPr>
            <a:picLocks noChangeAspect="1"/>
          </p:cNvPicPr>
          <p:nvPr/>
        </p:nvPicPr>
        <p:blipFill>
          <a:blip r:embed="rId3" cstate="print"/>
          <a:srcRect/>
          <a:stretch>
            <a:fillRect/>
          </a:stretch>
        </p:blipFill>
        <p:spPr bwMode="auto">
          <a:xfrm>
            <a:off x="4484576" y="3076234"/>
            <a:ext cx="2934816" cy="1391715"/>
          </a:xfrm>
          <a:prstGeom prst="rect">
            <a:avLst/>
          </a:prstGeom>
          <a:noFill/>
          <a:ln w="25400">
            <a:noFill/>
            <a:miter lim="800000"/>
            <a:headEnd/>
            <a:tailEnd/>
          </a:ln>
        </p:spPr>
      </p:pic>
      <p:sp>
        <p:nvSpPr>
          <p:cNvPr id="9218" name="Rectangle 2"/>
          <p:cNvSpPr>
            <a:spLocks noGrp="1" noChangeArrowheads="1"/>
          </p:cNvSpPr>
          <p:nvPr>
            <p:ph type="ctrTitle"/>
          </p:nvPr>
        </p:nvSpPr>
        <p:spPr>
          <a:xfrm>
            <a:off x="348012" y="421340"/>
            <a:ext cx="11161644" cy="676023"/>
          </a:xfrm>
        </p:spPr>
        <p:txBody>
          <a:bodyPr>
            <a:noAutofit/>
          </a:bodyPr>
          <a:lstStyle/>
          <a:p>
            <a:pPr eaLnBrk="1" hangingPunct="1"/>
            <a:r>
              <a:rPr lang="en-GB" sz="3600" b="1" dirty="0">
                <a:cs typeface="Times New Roman" pitchFamily="18" charset="0"/>
              </a:rPr>
              <a:t>Dilated cardiomyopathies: cardio-immuno-genetics</a:t>
            </a:r>
            <a:endParaRPr lang="en-US" sz="3600" dirty="0">
              <a:cs typeface="Times New Roman" pitchFamily="18" charset="0"/>
            </a:endParaRPr>
          </a:p>
        </p:txBody>
      </p:sp>
      <p:sp>
        <p:nvSpPr>
          <p:cNvPr id="9219" name="Rectangle 3"/>
          <p:cNvSpPr>
            <a:spLocks noGrp="1" noChangeArrowheads="1"/>
          </p:cNvSpPr>
          <p:nvPr>
            <p:ph type="subTitle" idx="1"/>
          </p:nvPr>
        </p:nvSpPr>
        <p:spPr>
          <a:xfrm>
            <a:off x="1991544" y="1560284"/>
            <a:ext cx="7920880" cy="1752600"/>
          </a:xfrm>
        </p:spPr>
        <p:txBody>
          <a:bodyPr>
            <a:normAutofit/>
          </a:bodyPr>
          <a:lstStyle/>
          <a:p>
            <a:pPr eaLnBrk="1" hangingPunct="1"/>
            <a:r>
              <a:rPr lang="en-GB" dirty="0" err="1">
                <a:latin typeface="+mj-lt"/>
                <a:cs typeface="Times New Roman" pitchFamily="18" charset="0"/>
              </a:rPr>
              <a:t>Refereeravond</a:t>
            </a:r>
            <a:r>
              <a:rPr lang="en-GB" dirty="0">
                <a:latin typeface="+mj-lt"/>
                <a:cs typeface="Times New Roman" pitchFamily="18" charset="0"/>
              </a:rPr>
              <a:t>, </a:t>
            </a:r>
            <a:r>
              <a:rPr lang="en-GB" dirty="0" err="1">
                <a:latin typeface="+mj-lt"/>
                <a:cs typeface="Times New Roman" pitchFamily="18" charset="0"/>
              </a:rPr>
              <a:t>Cardiologie</a:t>
            </a:r>
            <a:r>
              <a:rPr lang="en-GB" dirty="0">
                <a:latin typeface="+mj-lt"/>
                <a:cs typeface="Times New Roman" pitchFamily="18" charset="0"/>
              </a:rPr>
              <a:t> Zuid</a:t>
            </a:r>
          </a:p>
          <a:p>
            <a:pPr eaLnBrk="1" hangingPunct="1"/>
            <a:r>
              <a:rPr lang="en-GB" dirty="0">
                <a:latin typeface="+mj-lt"/>
                <a:cs typeface="Times New Roman" pitchFamily="18" charset="0"/>
              </a:rPr>
              <a:t>Stephane Heymans</a:t>
            </a:r>
          </a:p>
          <a:p>
            <a:pPr eaLnBrk="1" hangingPunct="1"/>
            <a:r>
              <a:rPr lang="en-GB" sz="1800" dirty="0">
                <a:latin typeface="+mj-lt"/>
                <a:cs typeface="Times New Roman" pitchFamily="18" charset="0"/>
              </a:rPr>
              <a:t>Dep. of  Cardiology, CARIM, Maastricht  University Medical Centre,  Netherlands</a:t>
            </a:r>
          </a:p>
          <a:p>
            <a:r>
              <a:rPr lang="nl-BE" sz="1800" dirty="0">
                <a:cs typeface="Times New Roman" pitchFamily="18" charset="0"/>
                <a:hlinkClick r:id="rId4"/>
              </a:rPr>
              <a:t>www.hfresearch.eu</a:t>
            </a:r>
            <a:r>
              <a:rPr lang="en-GB" sz="1800" dirty="0">
                <a:cs typeface="Times New Roman" pitchFamily="18" charset="0"/>
              </a:rPr>
              <a:t> </a:t>
            </a:r>
          </a:p>
          <a:p>
            <a:pPr eaLnBrk="1" hangingPunct="1"/>
            <a:endParaRPr lang="en-US" sz="1800" dirty="0">
              <a:latin typeface="+mj-lt"/>
              <a:cs typeface="Times New Roman" pitchFamily="18" charset="0"/>
            </a:endParaRPr>
          </a:p>
        </p:txBody>
      </p:sp>
      <p:pic>
        <p:nvPicPr>
          <p:cNvPr id="4" name="Afbeelding 3">
            <a:extLst>
              <a:ext uri="{FF2B5EF4-FFF2-40B4-BE49-F238E27FC236}">
                <a16:creationId xmlns:a16="http://schemas.microsoft.com/office/drawing/2014/main" id="{7D82355D-235B-8148-A808-3966267F5C5E}"/>
              </a:ext>
            </a:extLst>
          </p:cNvPr>
          <p:cNvPicPr>
            <a:picLocks noChangeAspect="1"/>
          </p:cNvPicPr>
          <p:nvPr/>
        </p:nvPicPr>
        <p:blipFill>
          <a:blip r:embed="rId5"/>
          <a:stretch>
            <a:fillRect/>
          </a:stretch>
        </p:blipFill>
        <p:spPr>
          <a:xfrm>
            <a:off x="3799306" y="3905653"/>
            <a:ext cx="4499568" cy="2531007"/>
          </a:xfrm>
          <a:prstGeom prst="rect">
            <a:avLst/>
          </a:prstGeom>
        </p:spPr>
      </p:pic>
    </p:spTree>
    <p:extLst>
      <p:ext uri="{BB962C8B-B14F-4D97-AF65-F5344CB8AC3E}">
        <p14:creationId xmlns:p14="http://schemas.microsoft.com/office/powerpoint/2010/main" val="3901002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27B6C5-BF35-960A-2E56-BE9B26747345}"/>
              </a:ext>
            </a:extLst>
          </p:cNvPr>
          <p:cNvSpPr>
            <a:spLocks noGrp="1"/>
          </p:cNvSpPr>
          <p:nvPr>
            <p:ph type="title"/>
          </p:nvPr>
        </p:nvSpPr>
        <p:spPr/>
        <p:txBody>
          <a:bodyPr/>
          <a:lstStyle/>
          <a:p>
            <a:r>
              <a:rPr lang="nl-BE" dirty="0"/>
              <a:t>Cardiomyopathies: genetics </a:t>
            </a:r>
          </a:p>
        </p:txBody>
      </p:sp>
      <p:sp>
        <p:nvSpPr>
          <p:cNvPr id="5" name="Tijdelijke aanduiding voor inhoud 4">
            <a:extLst>
              <a:ext uri="{FF2B5EF4-FFF2-40B4-BE49-F238E27FC236}">
                <a16:creationId xmlns:a16="http://schemas.microsoft.com/office/drawing/2014/main" id="{C00BC3FA-95E3-857A-3B08-3C0B7DBCF481}"/>
              </a:ext>
            </a:extLst>
          </p:cNvPr>
          <p:cNvSpPr>
            <a:spLocks noGrp="1"/>
          </p:cNvSpPr>
          <p:nvPr>
            <p:ph idx="1"/>
          </p:nvPr>
        </p:nvSpPr>
        <p:spPr/>
        <p:txBody>
          <a:bodyPr>
            <a:normAutofit/>
          </a:bodyPr>
          <a:lstStyle/>
          <a:p>
            <a:pPr>
              <a:lnSpc>
                <a:spcPct val="150000"/>
              </a:lnSpc>
            </a:pPr>
            <a:r>
              <a:rPr lang="nl-BE" dirty="0"/>
              <a:t>Second hits: gene-environmental interactions</a:t>
            </a:r>
          </a:p>
          <a:p>
            <a:pPr>
              <a:lnSpc>
                <a:spcPct val="150000"/>
              </a:lnSpc>
            </a:pPr>
            <a:r>
              <a:rPr lang="nl-BE" b="1" dirty="0"/>
              <a:t>Dilated cardiomyopathy</a:t>
            </a:r>
          </a:p>
          <a:p>
            <a:pPr lvl="1">
              <a:lnSpc>
                <a:spcPct val="150000"/>
              </a:lnSpc>
            </a:pPr>
            <a:r>
              <a:rPr lang="nl-BE" b="1" dirty="0"/>
              <a:t>Case of peripartum CMP</a:t>
            </a:r>
          </a:p>
          <a:p>
            <a:pPr lvl="1">
              <a:lnSpc>
                <a:spcPct val="150000"/>
              </a:lnSpc>
            </a:pPr>
            <a:r>
              <a:rPr lang="nl-BE" dirty="0"/>
              <a:t>Case of myocarditis </a:t>
            </a:r>
            <a:r>
              <a:rPr lang="nl-BE" dirty="0">
                <a:sym typeface="Wingdings" pitchFamily="2" charset="2"/>
              </a:rPr>
              <a:t> CMP</a:t>
            </a:r>
          </a:p>
          <a:p>
            <a:pPr lvl="1">
              <a:lnSpc>
                <a:spcPct val="150000"/>
              </a:lnSpc>
            </a:pPr>
            <a:r>
              <a:rPr lang="nl-BE" dirty="0">
                <a:sym typeface="Wingdings" pitchFamily="2" charset="2"/>
              </a:rPr>
              <a:t>Case of autoimmune disease - CMP</a:t>
            </a:r>
          </a:p>
          <a:p>
            <a:pPr>
              <a:lnSpc>
                <a:spcPct val="150000"/>
              </a:lnSpc>
            </a:pPr>
            <a:r>
              <a:rPr lang="nl-BE" dirty="0">
                <a:sym typeface="Wingdings" pitchFamily="2" charset="2"/>
              </a:rPr>
              <a:t>Treatment: future?</a:t>
            </a:r>
          </a:p>
        </p:txBody>
      </p:sp>
      <p:sp>
        <p:nvSpPr>
          <p:cNvPr id="2" name="Tekstvak 1">
            <a:extLst>
              <a:ext uri="{FF2B5EF4-FFF2-40B4-BE49-F238E27FC236}">
                <a16:creationId xmlns:a16="http://schemas.microsoft.com/office/drawing/2014/main" id="{94F8EC38-2AEB-4B1A-C70E-3B7A4B1444D4}"/>
              </a:ext>
            </a:extLst>
          </p:cNvPr>
          <p:cNvSpPr txBox="1"/>
          <p:nvPr/>
        </p:nvSpPr>
        <p:spPr>
          <a:xfrm>
            <a:off x="5375564" y="5166989"/>
            <a:ext cx="6301725" cy="1200329"/>
          </a:xfrm>
          <a:prstGeom prst="rect">
            <a:avLst/>
          </a:prstGeom>
          <a:noFill/>
          <a:ln>
            <a:solidFill>
              <a:srgbClr val="FF0000"/>
            </a:solidFill>
          </a:ln>
        </p:spPr>
        <p:txBody>
          <a:bodyPr wrap="none" rtlCol="0">
            <a:spAutoFit/>
          </a:bodyPr>
          <a:lstStyle/>
          <a:p>
            <a:pPr marL="342900" indent="-342900">
              <a:buAutoNum type="arabicPeriod"/>
            </a:pPr>
            <a:r>
              <a:rPr lang="nl-BE" sz="2400" dirty="0"/>
              <a:t>Why me? Diagnosis!</a:t>
            </a:r>
          </a:p>
          <a:p>
            <a:pPr marL="342900" indent="-342900">
              <a:buAutoNum type="arabicPeriod"/>
            </a:pPr>
            <a:r>
              <a:rPr lang="nl-BE" sz="2400" dirty="0"/>
              <a:t>ICD indication (LMNA, RBM20, PLN)</a:t>
            </a:r>
          </a:p>
          <a:p>
            <a:pPr marL="342900" indent="-342900">
              <a:buAutoNum type="arabicPeriod"/>
            </a:pPr>
            <a:r>
              <a:rPr lang="nl-BE" sz="2400" dirty="0"/>
              <a:t>Family members: early diagnosis &amp; treatment</a:t>
            </a:r>
          </a:p>
        </p:txBody>
      </p:sp>
    </p:spTree>
    <p:extLst>
      <p:ext uri="{BB962C8B-B14F-4D97-AF65-F5344CB8AC3E}">
        <p14:creationId xmlns:p14="http://schemas.microsoft.com/office/powerpoint/2010/main" val="3505412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A7C7A1A-A706-0947-8B8C-D558E6F6DB98}"/>
              </a:ext>
            </a:extLst>
          </p:cNvPr>
          <p:cNvPicPr>
            <a:picLocks noChangeAspect="1"/>
          </p:cNvPicPr>
          <p:nvPr/>
        </p:nvPicPr>
        <p:blipFill>
          <a:blip r:embed="rId3"/>
          <a:stretch>
            <a:fillRect/>
          </a:stretch>
        </p:blipFill>
        <p:spPr>
          <a:xfrm>
            <a:off x="4153434" y="2059704"/>
            <a:ext cx="3759205" cy="4259423"/>
          </a:xfrm>
          <a:prstGeom prst="rect">
            <a:avLst/>
          </a:prstGeom>
        </p:spPr>
      </p:pic>
      <p:sp>
        <p:nvSpPr>
          <p:cNvPr id="12290" name="Titel 1"/>
          <p:cNvSpPr>
            <a:spLocks noGrp="1"/>
          </p:cNvSpPr>
          <p:nvPr>
            <p:ph type="title"/>
          </p:nvPr>
        </p:nvSpPr>
        <p:spPr>
          <a:xfrm>
            <a:off x="2152650" y="365127"/>
            <a:ext cx="8453738" cy="1325563"/>
          </a:xfrm>
        </p:spPr>
        <p:txBody>
          <a:bodyPr>
            <a:normAutofit fontScale="90000"/>
          </a:bodyPr>
          <a:lstStyle/>
          <a:p>
            <a:r>
              <a:rPr lang="nl-NL" dirty="0">
                <a:latin typeface="Arial" charset="0"/>
              </a:rPr>
              <a:t>Case of peripartum </a:t>
            </a:r>
            <a:r>
              <a:rPr lang="nl-NL" dirty="0" err="1">
                <a:latin typeface="Arial" charset="0"/>
              </a:rPr>
              <a:t>cardiomyopathy</a:t>
            </a:r>
            <a:r>
              <a:rPr lang="nl-NL" dirty="0">
                <a:latin typeface="Arial" charset="0"/>
              </a:rPr>
              <a:t>:</a:t>
            </a:r>
            <a:br>
              <a:rPr lang="nl-NL" dirty="0">
                <a:latin typeface="Arial" charset="0"/>
              </a:rPr>
            </a:br>
            <a:r>
              <a:rPr lang="nl-NL" sz="3600" dirty="0" err="1">
                <a:latin typeface="Arial" charset="0"/>
              </a:rPr>
              <a:t>Pregnancy</a:t>
            </a:r>
            <a:r>
              <a:rPr lang="nl-NL" sz="3600" dirty="0">
                <a:latin typeface="Arial" charset="0"/>
              </a:rPr>
              <a:t> = </a:t>
            </a:r>
            <a:r>
              <a:rPr lang="nl-NL" sz="3600" dirty="0" err="1">
                <a:latin typeface="Arial" charset="0"/>
              </a:rPr>
              <a:t>disease</a:t>
            </a:r>
            <a:r>
              <a:rPr lang="nl-NL" sz="3600" dirty="0">
                <a:latin typeface="Arial" charset="0"/>
              </a:rPr>
              <a:t> </a:t>
            </a:r>
            <a:r>
              <a:rPr lang="nl-NL" sz="3600" dirty="0" err="1">
                <a:latin typeface="Arial" charset="0"/>
              </a:rPr>
              <a:t>modifier</a:t>
            </a:r>
            <a:br>
              <a:rPr lang="nl-NL" dirty="0">
                <a:latin typeface="Arial" charset="0"/>
              </a:rPr>
            </a:br>
            <a:endParaRPr lang="nl-NL" b="1" dirty="0">
              <a:latin typeface="Arial" charset="0"/>
            </a:endParaRPr>
          </a:p>
        </p:txBody>
      </p:sp>
      <p:sp>
        <p:nvSpPr>
          <p:cNvPr id="4" name="PIJL-OMLAAG 3"/>
          <p:cNvSpPr>
            <a:spLocks noChangeArrowheads="1"/>
          </p:cNvSpPr>
          <p:nvPr/>
        </p:nvSpPr>
        <p:spPr bwMode="auto">
          <a:xfrm rot="2297069">
            <a:off x="7497763" y="3205163"/>
            <a:ext cx="431800" cy="647700"/>
          </a:xfrm>
          <a:prstGeom prst="downArrow">
            <a:avLst>
              <a:gd name="adj1" fmla="val 50000"/>
              <a:gd name="adj2" fmla="val 50000"/>
            </a:avLst>
          </a:prstGeom>
          <a:solidFill>
            <a:schemeClr val="tx1"/>
          </a:solidFill>
          <a:ln w="9525">
            <a:solidFill>
              <a:schemeClr val="tx1"/>
            </a:solidFill>
            <a:round/>
            <a:headEnd/>
            <a:tailEnd/>
          </a:ln>
        </p:spPr>
        <p:txBody>
          <a:bodyPr/>
          <a:lstStyle/>
          <a:p>
            <a:pPr eaLnBrk="1" hangingPunct="1">
              <a:buClr>
                <a:srgbClr val="000000"/>
              </a:buClr>
            </a:pPr>
            <a:endParaRPr lang="nl-NL">
              <a:solidFill>
                <a:schemeClr val="bg1"/>
              </a:solidFill>
            </a:endParaRPr>
          </a:p>
        </p:txBody>
      </p:sp>
      <p:sp>
        <p:nvSpPr>
          <p:cNvPr id="7" name="PIJL-OMLAAG 6"/>
          <p:cNvSpPr>
            <a:spLocks noChangeArrowheads="1"/>
          </p:cNvSpPr>
          <p:nvPr/>
        </p:nvSpPr>
        <p:spPr bwMode="auto">
          <a:xfrm rot="3097021">
            <a:off x="7924800" y="3743326"/>
            <a:ext cx="431800" cy="647700"/>
          </a:xfrm>
          <a:prstGeom prst="downArrow">
            <a:avLst>
              <a:gd name="adj1" fmla="val 50000"/>
              <a:gd name="adj2" fmla="val 50000"/>
            </a:avLst>
          </a:prstGeom>
          <a:solidFill>
            <a:schemeClr val="tx1"/>
          </a:solidFill>
          <a:ln w="9525">
            <a:solidFill>
              <a:schemeClr val="tx1"/>
            </a:solidFill>
            <a:round/>
            <a:headEnd/>
            <a:tailEnd/>
          </a:ln>
        </p:spPr>
        <p:txBody>
          <a:bodyPr/>
          <a:lstStyle/>
          <a:p>
            <a:pPr eaLnBrk="1" hangingPunct="1">
              <a:buClr>
                <a:srgbClr val="000000"/>
              </a:buClr>
            </a:pPr>
            <a:endParaRPr lang="nl-NL">
              <a:solidFill>
                <a:schemeClr val="bg1"/>
              </a:solidFill>
            </a:endParaRPr>
          </a:p>
        </p:txBody>
      </p:sp>
      <p:sp>
        <p:nvSpPr>
          <p:cNvPr id="8" name="PIJL-OMLAAG 7"/>
          <p:cNvSpPr>
            <a:spLocks noChangeArrowheads="1"/>
          </p:cNvSpPr>
          <p:nvPr/>
        </p:nvSpPr>
        <p:spPr bwMode="auto">
          <a:xfrm rot="4608220">
            <a:off x="8148639" y="4476751"/>
            <a:ext cx="431800" cy="647700"/>
          </a:xfrm>
          <a:prstGeom prst="downArrow">
            <a:avLst>
              <a:gd name="adj1" fmla="val 50000"/>
              <a:gd name="adj2" fmla="val 50000"/>
            </a:avLst>
          </a:prstGeom>
          <a:solidFill>
            <a:schemeClr val="tx1"/>
          </a:solidFill>
          <a:ln w="9525">
            <a:solidFill>
              <a:schemeClr val="tx1"/>
            </a:solidFill>
            <a:round/>
            <a:headEnd/>
            <a:tailEnd/>
          </a:ln>
        </p:spPr>
        <p:txBody>
          <a:bodyPr/>
          <a:lstStyle/>
          <a:p>
            <a:pPr eaLnBrk="1" hangingPunct="1">
              <a:buClr>
                <a:srgbClr val="000000"/>
              </a:buClr>
            </a:pPr>
            <a:endParaRPr lang="nl-NL">
              <a:solidFill>
                <a:schemeClr val="bg1"/>
              </a:solidFill>
            </a:endParaRPr>
          </a:p>
        </p:txBody>
      </p:sp>
      <p:sp>
        <p:nvSpPr>
          <p:cNvPr id="9" name="PIJL-OMLAAG 8"/>
          <p:cNvSpPr>
            <a:spLocks noChangeArrowheads="1"/>
          </p:cNvSpPr>
          <p:nvPr/>
        </p:nvSpPr>
        <p:spPr bwMode="auto">
          <a:xfrm rot="6023552">
            <a:off x="8193088" y="5149851"/>
            <a:ext cx="431800" cy="647700"/>
          </a:xfrm>
          <a:prstGeom prst="downArrow">
            <a:avLst>
              <a:gd name="adj1" fmla="val 50000"/>
              <a:gd name="adj2" fmla="val 50000"/>
            </a:avLst>
          </a:prstGeom>
          <a:solidFill>
            <a:schemeClr val="tx1"/>
          </a:solidFill>
          <a:ln w="9525">
            <a:solidFill>
              <a:schemeClr val="tx1"/>
            </a:solidFill>
            <a:round/>
            <a:headEnd/>
            <a:tailEnd/>
          </a:ln>
        </p:spPr>
        <p:txBody>
          <a:bodyPr/>
          <a:lstStyle/>
          <a:p>
            <a:pPr eaLnBrk="1" hangingPunct="1">
              <a:buClr>
                <a:srgbClr val="000000"/>
              </a:buClr>
            </a:pPr>
            <a:endParaRPr lang="nl-NL">
              <a:solidFill>
                <a:schemeClr val="bg1"/>
              </a:solidFill>
            </a:endParaRPr>
          </a:p>
        </p:txBody>
      </p:sp>
      <p:sp>
        <p:nvSpPr>
          <p:cNvPr id="10" name="PIJL-OMLAAG 9"/>
          <p:cNvSpPr>
            <a:spLocks noChangeArrowheads="1"/>
          </p:cNvSpPr>
          <p:nvPr/>
        </p:nvSpPr>
        <p:spPr bwMode="auto">
          <a:xfrm rot="-5400000">
            <a:off x="3909219" y="5109369"/>
            <a:ext cx="431800" cy="649288"/>
          </a:xfrm>
          <a:prstGeom prst="downArrow">
            <a:avLst>
              <a:gd name="adj1" fmla="val 50000"/>
              <a:gd name="adj2" fmla="val 50123"/>
            </a:avLst>
          </a:prstGeom>
          <a:solidFill>
            <a:schemeClr val="tx1"/>
          </a:solidFill>
          <a:ln w="9525">
            <a:solidFill>
              <a:schemeClr val="tx1"/>
            </a:solidFill>
            <a:round/>
            <a:headEnd/>
            <a:tailEnd/>
          </a:ln>
        </p:spPr>
        <p:txBody>
          <a:bodyPr/>
          <a:lstStyle/>
          <a:p>
            <a:pPr eaLnBrk="1" hangingPunct="1">
              <a:buClr>
                <a:srgbClr val="000000"/>
              </a:buClr>
            </a:pPr>
            <a:endParaRPr lang="nl-NL">
              <a:solidFill>
                <a:schemeClr val="bg1"/>
              </a:solidFill>
            </a:endParaRPr>
          </a:p>
        </p:txBody>
      </p:sp>
      <p:sp>
        <p:nvSpPr>
          <p:cNvPr id="15" name="Tekstvak 14"/>
          <p:cNvSpPr txBox="1">
            <a:spLocks noChangeArrowheads="1"/>
          </p:cNvSpPr>
          <p:nvPr/>
        </p:nvSpPr>
        <p:spPr bwMode="auto">
          <a:xfrm>
            <a:off x="1630882" y="5244525"/>
            <a:ext cx="216959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rgbClr val="0083BD"/>
                </a:solidFill>
                <a:latin typeface="Arial" charset="0"/>
                <a:ea typeface="ＭＳ Ｐゴシック" charset="0"/>
                <a:cs typeface="ＭＳ Ｐゴシック" charset="0"/>
              </a:defRPr>
            </a:lvl1pPr>
            <a:lvl2pPr marL="742950" indent="-285750">
              <a:defRPr sz="3200">
                <a:solidFill>
                  <a:srgbClr val="0083BD"/>
                </a:solidFill>
                <a:latin typeface="Arial" charset="0"/>
                <a:ea typeface="ＭＳ Ｐゴシック" charset="0"/>
              </a:defRPr>
            </a:lvl2pPr>
            <a:lvl3pPr marL="1143000" indent="-228600">
              <a:defRPr sz="3200">
                <a:solidFill>
                  <a:srgbClr val="0083BD"/>
                </a:solidFill>
                <a:latin typeface="Arial" charset="0"/>
                <a:ea typeface="ＭＳ Ｐゴシック" charset="0"/>
              </a:defRPr>
            </a:lvl3pPr>
            <a:lvl4pPr marL="1600200" indent="-228600">
              <a:defRPr sz="3200">
                <a:solidFill>
                  <a:srgbClr val="0083BD"/>
                </a:solidFill>
                <a:latin typeface="Arial" charset="0"/>
                <a:ea typeface="ＭＳ Ｐゴシック" charset="0"/>
              </a:defRPr>
            </a:lvl4pPr>
            <a:lvl5pPr marL="2057400" indent="-228600">
              <a:defRPr sz="3200">
                <a:solidFill>
                  <a:srgbClr val="0083BD"/>
                </a:solidFill>
                <a:latin typeface="Arial" charset="0"/>
                <a:ea typeface="ＭＳ Ｐゴシック" charset="0"/>
              </a:defRPr>
            </a:lvl5pPr>
            <a:lvl6pPr marL="25146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6pPr>
            <a:lvl7pPr marL="29718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7pPr>
            <a:lvl8pPr marL="34290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8pPr>
            <a:lvl9pPr marL="38862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9pPr>
          </a:lstStyle>
          <a:p>
            <a:r>
              <a:rPr lang="nl-NL" sz="2000" dirty="0" err="1">
                <a:solidFill>
                  <a:schemeClr val="tx1"/>
                </a:solidFill>
              </a:rPr>
              <a:t>Titin</a:t>
            </a:r>
            <a:r>
              <a:rPr lang="nl-NL" sz="2000" dirty="0">
                <a:solidFill>
                  <a:schemeClr val="tx1"/>
                </a:solidFill>
              </a:rPr>
              <a:t> </a:t>
            </a:r>
            <a:r>
              <a:rPr lang="nl-NL" sz="2000" dirty="0" err="1">
                <a:solidFill>
                  <a:schemeClr val="tx1"/>
                </a:solidFill>
              </a:rPr>
              <a:t>truncating</a:t>
            </a:r>
            <a:endParaRPr lang="nl-NL" sz="2000" dirty="0">
              <a:solidFill>
                <a:schemeClr val="tx1"/>
              </a:solidFill>
            </a:endParaRPr>
          </a:p>
          <a:p>
            <a:r>
              <a:rPr lang="nl-NL" sz="2000" dirty="0" err="1">
                <a:solidFill>
                  <a:schemeClr val="tx1"/>
                </a:solidFill>
              </a:rPr>
              <a:t>mutation</a:t>
            </a:r>
            <a:endParaRPr lang="nl-NL" sz="2000" dirty="0">
              <a:solidFill>
                <a:schemeClr val="tx1"/>
              </a:solidFill>
            </a:endParaRPr>
          </a:p>
        </p:txBody>
      </p:sp>
      <p:sp>
        <p:nvSpPr>
          <p:cNvPr id="17" name="Tekstvak 16">
            <a:extLst>
              <a:ext uri="{FF2B5EF4-FFF2-40B4-BE49-F238E27FC236}">
                <a16:creationId xmlns:a16="http://schemas.microsoft.com/office/drawing/2014/main" id="{CCCDE36C-A3F0-D44C-881B-7748E806E62F}"/>
              </a:ext>
            </a:extLst>
          </p:cNvPr>
          <p:cNvSpPr txBox="1">
            <a:spLocks noChangeArrowheads="1"/>
          </p:cNvSpPr>
          <p:nvPr/>
        </p:nvSpPr>
        <p:spPr bwMode="auto">
          <a:xfrm>
            <a:off x="8766476" y="4384264"/>
            <a:ext cx="183991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0083BD"/>
                </a:solidFill>
                <a:latin typeface="Arial" charset="0"/>
                <a:ea typeface="ＭＳ Ｐゴシック" charset="0"/>
                <a:cs typeface="ＭＳ Ｐゴシック" charset="0"/>
              </a:defRPr>
            </a:lvl1pPr>
            <a:lvl2pPr marL="742950" indent="-285750">
              <a:defRPr sz="3200">
                <a:solidFill>
                  <a:srgbClr val="0083BD"/>
                </a:solidFill>
                <a:latin typeface="Arial" charset="0"/>
                <a:ea typeface="ＭＳ Ｐゴシック" charset="0"/>
              </a:defRPr>
            </a:lvl2pPr>
            <a:lvl3pPr marL="1143000" indent="-228600">
              <a:defRPr sz="3200">
                <a:solidFill>
                  <a:srgbClr val="0083BD"/>
                </a:solidFill>
                <a:latin typeface="Arial" charset="0"/>
                <a:ea typeface="ＭＳ Ｐゴシック" charset="0"/>
              </a:defRPr>
            </a:lvl3pPr>
            <a:lvl4pPr marL="1600200" indent="-228600">
              <a:defRPr sz="3200">
                <a:solidFill>
                  <a:srgbClr val="0083BD"/>
                </a:solidFill>
                <a:latin typeface="Arial" charset="0"/>
                <a:ea typeface="ＭＳ Ｐゴシック" charset="0"/>
              </a:defRPr>
            </a:lvl4pPr>
            <a:lvl5pPr marL="2057400" indent="-228600">
              <a:defRPr sz="3200">
                <a:solidFill>
                  <a:srgbClr val="0083BD"/>
                </a:solidFill>
                <a:latin typeface="Arial" charset="0"/>
                <a:ea typeface="ＭＳ Ｐゴシック" charset="0"/>
              </a:defRPr>
            </a:lvl5pPr>
            <a:lvl6pPr marL="25146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6pPr>
            <a:lvl7pPr marL="29718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7pPr>
            <a:lvl8pPr marL="34290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8pPr>
            <a:lvl9pPr marL="38862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9pPr>
          </a:lstStyle>
          <a:p>
            <a:r>
              <a:rPr lang="nl-NL" sz="2400" dirty="0" err="1">
                <a:solidFill>
                  <a:schemeClr val="tx1"/>
                </a:solidFill>
              </a:rPr>
              <a:t>Pregnancy</a:t>
            </a:r>
            <a:endParaRPr lang="nl-NL" sz="2400" dirty="0">
              <a:solidFill>
                <a:schemeClr val="tx1"/>
              </a:solidFill>
            </a:endParaRPr>
          </a:p>
        </p:txBody>
      </p:sp>
      <p:pic>
        <p:nvPicPr>
          <p:cNvPr id="16" name="Graphic 15" descr="DNA">
            <a:extLst>
              <a:ext uri="{FF2B5EF4-FFF2-40B4-BE49-F238E27FC236}">
                <a16:creationId xmlns:a16="http://schemas.microsoft.com/office/drawing/2014/main" id="{31557C58-7748-4C40-95EF-9C93BAEC12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73086" y="4490285"/>
            <a:ext cx="754243" cy="754243"/>
          </a:xfrm>
          <a:prstGeom prst="rect">
            <a:avLst/>
          </a:prstGeom>
        </p:spPr>
      </p:pic>
      <p:pic>
        <p:nvPicPr>
          <p:cNvPr id="5" name="Afbeelding 4">
            <a:extLst>
              <a:ext uri="{FF2B5EF4-FFF2-40B4-BE49-F238E27FC236}">
                <a16:creationId xmlns:a16="http://schemas.microsoft.com/office/drawing/2014/main" id="{7ABEA181-CCB7-9F4B-B89A-0E5E678744DD}"/>
              </a:ext>
            </a:extLst>
          </p:cNvPr>
          <p:cNvPicPr>
            <a:picLocks noChangeAspect="1"/>
          </p:cNvPicPr>
          <p:nvPr/>
        </p:nvPicPr>
        <p:blipFill>
          <a:blip r:embed="rId6"/>
          <a:stretch>
            <a:fillRect/>
          </a:stretch>
        </p:blipFill>
        <p:spPr>
          <a:xfrm>
            <a:off x="4903074" y="1877712"/>
            <a:ext cx="2166763" cy="1908629"/>
          </a:xfrm>
          <a:prstGeom prst="rect">
            <a:avLst/>
          </a:prstGeom>
          <a:ln>
            <a:solidFill>
              <a:schemeClr val="accent1"/>
            </a:solidFill>
          </a:ln>
        </p:spPr>
      </p:pic>
      <p:sp>
        <p:nvSpPr>
          <p:cNvPr id="6" name="Tekstvak 5">
            <a:extLst>
              <a:ext uri="{FF2B5EF4-FFF2-40B4-BE49-F238E27FC236}">
                <a16:creationId xmlns:a16="http://schemas.microsoft.com/office/drawing/2014/main" id="{8967B11C-70C8-B24B-A302-BA96FD0D5AF6}"/>
              </a:ext>
            </a:extLst>
          </p:cNvPr>
          <p:cNvSpPr txBox="1"/>
          <p:nvPr/>
        </p:nvSpPr>
        <p:spPr>
          <a:xfrm>
            <a:off x="916574" y="2156440"/>
            <a:ext cx="2472152" cy="1200329"/>
          </a:xfrm>
          <a:prstGeom prst="rect">
            <a:avLst/>
          </a:prstGeom>
          <a:noFill/>
        </p:spPr>
        <p:txBody>
          <a:bodyPr wrap="none" rtlCol="0">
            <a:spAutoFit/>
          </a:bodyPr>
          <a:lstStyle/>
          <a:p>
            <a:pPr marL="342891" indent="-342891">
              <a:buFont typeface="Arial" panose="020B0604020202020204" pitchFamily="34" charset="0"/>
              <a:buChar char="•"/>
            </a:pPr>
            <a:r>
              <a:rPr lang="nl-BE" sz="2400" u="sng" dirty="0"/>
              <a:t>36 yrs female</a:t>
            </a:r>
          </a:p>
          <a:p>
            <a:pPr marL="342891" indent="-342891">
              <a:buFont typeface="Arial" panose="020B0604020202020204" pitchFamily="34" charset="0"/>
              <a:buChar char="•"/>
            </a:pPr>
            <a:r>
              <a:rPr lang="nl-BE" sz="2400" u="sng" dirty="0"/>
              <a:t>EF 15 %  </a:t>
            </a:r>
            <a:r>
              <a:rPr lang="nl-BE" sz="2400" dirty="0"/>
              <a:t>+ AFib</a:t>
            </a:r>
          </a:p>
          <a:p>
            <a:pPr marL="342891" indent="-342891">
              <a:buFont typeface="Arial" panose="020B0604020202020204" pitchFamily="34" charset="0"/>
              <a:buChar char="•"/>
            </a:pPr>
            <a:r>
              <a:rPr lang="nl-BE" sz="2400" i="1" dirty="0"/>
              <a:t>TTN</a:t>
            </a:r>
            <a:r>
              <a:rPr lang="nl-BE" sz="2400" dirty="0"/>
              <a:t>tv mother</a:t>
            </a:r>
          </a:p>
        </p:txBody>
      </p:sp>
    </p:spTree>
    <p:extLst>
      <p:ext uri="{BB962C8B-B14F-4D97-AF65-F5344CB8AC3E}">
        <p14:creationId xmlns:p14="http://schemas.microsoft.com/office/powerpoint/2010/main" val="370997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0BB014-FA18-82DA-0F2A-9A286BC942C5}"/>
              </a:ext>
            </a:extLst>
          </p:cNvPr>
          <p:cNvSpPr>
            <a:spLocks noGrp="1"/>
          </p:cNvSpPr>
          <p:nvPr>
            <p:ph type="title"/>
          </p:nvPr>
        </p:nvSpPr>
        <p:spPr/>
        <p:txBody>
          <a:bodyPr/>
          <a:lstStyle/>
          <a:p>
            <a:r>
              <a:rPr lang="nl-BE" dirty="0"/>
              <a:t>Dilated CMP: increased late gadolinium fibrosis at imaging predictive of prognosis</a:t>
            </a:r>
          </a:p>
        </p:txBody>
      </p:sp>
      <p:pic>
        <p:nvPicPr>
          <p:cNvPr id="4" name="Tijdelijke aanduiding voor inhoud 3">
            <a:extLst>
              <a:ext uri="{FF2B5EF4-FFF2-40B4-BE49-F238E27FC236}">
                <a16:creationId xmlns:a16="http://schemas.microsoft.com/office/drawing/2014/main" id="{110FF8CA-02C5-4CD1-C75C-608DA3230D62}"/>
              </a:ext>
            </a:extLst>
          </p:cNvPr>
          <p:cNvPicPr>
            <a:picLocks noGrp="1" noChangeAspect="1"/>
          </p:cNvPicPr>
          <p:nvPr>
            <p:ph idx="1"/>
          </p:nvPr>
        </p:nvPicPr>
        <p:blipFill>
          <a:blip r:embed="rId2"/>
          <a:stretch>
            <a:fillRect/>
          </a:stretch>
        </p:blipFill>
        <p:spPr>
          <a:xfrm>
            <a:off x="2718706" y="1825625"/>
            <a:ext cx="6754587" cy="4351338"/>
          </a:xfrm>
          <a:prstGeom prst="rect">
            <a:avLst/>
          </a:prstGeom>
        </p:spPr>
      </p:pic>
    </p:spTree>
    <p:extLst>
      <p:ext uri="{BB962C8B-B14F-4D97-AF65-F5344CB8AC3E}">
        <p14:creationId xmlns:p14="http://schemas.microsoft.com/office/powerpoint/2010/main" val="2359194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469D32-BF8E-D811-D367-D93BC0AEA512}"/>
              </a:ext>
            </a:extLst>
          </p:cNvPr>
          <p:cNvSpPr>
            <a:spLocks noGrp="1"/>
          </p:cNvSpPr>
          <p:nvPr>
            <p:ph type="title"/>
          </p:nvPr>
        </p:nvSpPr>
        <p:spPr/>
        <p:txBody>
          <a:bodyPr/>
          <a:lstStyle/>
          <a:p>
            <a:r>
              <a:rPr lang="nl-BE" dirty="0"/>
              <a:t>Fibrosis @ CMR predictive of worse outcome</a:t>
            </a:r>
          </a:p>
        </p:txBody>
      </p:sp>
      <p:pic>
        <p:nvPicPr>
          <p:cNvPr id="2052" name="Picture 4" descr="Prognostic value of late gadolinium enhancement in cardiac MRI of  non-ischemic dilated cardiomyopathy patients - ScienceDirect">
            <a:extLst>
              <a:ext uri="{FF2B5EF4-FFF2-40B4-BE49-F238E27FC236}">
                <a16:creationId xmlns:a16="http://schemas.microsoft.com/office/drawing/2014/main" id="{98400A4F-095E-D8BD-3BC0-A4952BF6F56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52251" y="1433739"/>
            <a:ext cx="6287498" cy="5262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309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a:t>Titin gene (truncating) mutations in A-band: 1/3 of all mono-genic DCM </a:t>
            </a:r>
          </a:p>
        </p:txBody>
      </p:sp>
      <p:sp>
        <p:nvSpPr>
          <p:cNvPr id="3" name="Tijdelijke aanduiding voor inhoud 2">
            <a:extLst>
              <a:ext uri="{FF2B5EF4-FFF2-40B4-BE49-F238E27FC236}">
                <a16:creationId xmlns:a16="http://schemas.microsoft.com/office/drawing/2014/main" id="{8E47BF0E-D803-484E-97F7-6684B55B4B83}"/>
              </a:ext>
            </a:extLst>
          </p:cNvPr>
          <p:cNvSpPr>
            <a:spLocks noGrp="1"/>
          </p:cNvSpPr>
          <p:nvPr>
            <p:ph sz="half" idx="1"/>
          </p:nvPr>
        </p:nvSpPr>
        <p:spPr>
          <a:xfrm>
            <a:off x="2255524" y="3868233"/>
            <a:ext cx="7994221" cy="2861755"/>
          </a:xfrm>
        </p:spPr>
        <p:txBody>
          <a:bodyPr>
            <a:normAutofit/>
          </a:bodyPr>
          <a:lstStyle/>
          <a:p>
            <a:pPr>
              <a:lnSpc>
                <a:spcPct val="150000"/>
              </a:lnSpc>
            </a:pPr>
            <a:r>
              <a:rPr lang="nl-BE" sz="2400" dirty="0"/>
              <a:t>Largest protein, scaffold.</a:t>
            </a:r>
          </a:p>
          <a:p>
            <a:pPr>
              <a:lnSpc>
                <a:spcPct val="150000"/>
              </a:lnSpc>
            </a:pPr>
            <a:r>
              <a:rPr lang="nl-BE" sz="2400" u="sng" dirty="0"/>
              <a:t>Truncating mutations in the A-band = pathogenic!</a:t>
            </a:r>
          </a:p>
          <a:p>
            <a:pPr>
              <a:lnSpc>
                <a:spcPct val="150000"/>
              </a:lnSpc>
            </a:pPr>
            <a:r>
              <a:rPr lang="nl-BE" sz="2400" u="sng" dirty="0"/>
              <a:t>1/3 of all gene mutations in DCM</a:t>
            </a:r>
          </a:p>
          <a:p>
            <a:pPr>
              <a:lnSpc>
                <a:spcPct val="150000"/>
              </a:lnSpc>
            </a:pPr>
            <a:r>
              <a:rPr lang="nl-BE" sz="2400" u="sng" dirty="0"/>
              <a:t>Approx. 10 % of all DCM </a:t>
            </a:r>
            <a:r>
              <a:rPr lang="nl-BE" sz="2400" dirty="0"/>
              <a:t>&gt;&lt;  0,1-1 % in healthy controls</a:t>
            </a:r>
          </a:p>
          <a:p>
            <a:pPr>
              <a:lnSpc>
                <a:spcPct val="150000"/>
              </a:lnSpc>
            </a:pPr>
            <a:endParaRPr lang="nl-BE" sz="2400" dirty="0"/>
          </a:p>
        </p:txBody>
      </p:sp>
      <p:sp>
        <p:nvSpPr>
          <p:cNvPr id="5" name="Rechthoek 4">
            <a:extLst>
              <a:ext uri="{FF2B5EF4-FFF2-40B4-BE49-F238E27FC236}">
                <a16:creationId xmlns:a16="http://schemas.microsoft.com/office/drawing/2014/main" id="{BF1DC254-A291-1649-BBD7-CC747C361DED}"/>
              </a:ext>
            </a:extLst>
          </p:cNvPr>
          <p:cNvSpPr/>
          <p:nvPr/>
        </p:nvSpPr>
        <p:spPr>
          <a:xfrm>
            <a:off x="5740400" y="6576099"/>
            <a:ext cx="4927600" cy="307777"/>
          </a:xfrm>
          <a:prstGeom prst="rect">
            <a:avLst/>
          </a:prstGeom>
        </p:spPr>
        <p:txBody>
          <a:bodyPr wrap="square">
            <a:spAutoFit/>
          </a:bodyPr>
          <a:lstStyle/>
          <a:p>
            <a:r>
              <a:rPr lang="nl-BE" sz="1400" dirty="0">
                <a:solidFill>
                  <a:srgbClr val="000000"/>
                </a:solidFill>
                <a:latin typeface="arial" panose="020B0604020202020204" pitchFamily="34" charset="0"/>
              </a:rPr>
              <a:t>Tayal U. J Am Coll Cardiol. 2017 Oct 31;70(18):2264-2274</a:t>
            </a:r>
            <a:endParaRPr lang="nl-BE" sz="1400" dirty="0"/>
          </a:p>
        </p:txBody>
      </p:sp>
      <p:grpSp>
        <p:nvGrpSpPr>
          <p:cNvPr id="4" name="Groep 3">
            <a:extLst>
              <a:ext uri="{FF2B5EF4-FFF2-40B4-BE49-F238E27FC236}">
                <a16:creationId xmlns:a16="http://schemas.microsoft.com/office/drawing/2014/main" id="{3F6CE50C-C88B-5E2B-3517-9B38DA8DAB15}"/>
              </a:ext>
            </a:extLst>
          </p:cNvPr>
          <p:cNvGrpSpPr/>
          <p:nvPr/>
        </p:nvGrpSpPr>
        <p:grpSpPr>
          <a:xfrm>
            <a:off x="2152651" y="1690690"/>
            <a:ext cx="7753349" cy="2198148"/>
            <a:chOff x="2152651" y="1690690"/>
            <a:chExt cx="7753349" cy="2198148"/>
          </a:xfrm>
        </p:grpSpPr>
        <p:pic>
          <p:nvPicPr>
            <p:cNvPr id="6" name="Afbeelding 5">
              <a:extLst>
                <a:ext uri="{FF2B5EF4-FFF2-40B4-BE49-F238E27FC236}">
                  <a16:creationId xmlns:a16="http://schemas.microsoft.com/office/drawing/2014/main" id="{819CB75B-0453-1247-8498-8C09DE0B225E}"/>
                </a:ext>
              </a:extLst>
            </p:cNvPr>
            <p:cNvPicPr>
              <a:picLocks noChangeAspect="1"/>
            </p:cNvPicPr>
            <p:nvPr/>
          </p:nvPicPr>
          <p:blipFill>
            <a:blip r:embed="rId3"/>
            <a:stretch>
              <a:fillRect/>
            </a:stretch>
          </p:blipFill>
          <p:spPr>
            <a:xfrm>
              <a:off x="2286000" y="1963229"/>
              <a:ext cx="7620000" cy="1905000"/>
            </a:xfrm>
            <a:prstGeom prst="rect">
              <a:avLst/>
            </a:prstGeom>
          </p:spPr>
        </p:pic>
        <p:pic>
          <p:nvPicPr>
            <p:cNvPr id="10" name="Afbeelding 9">
              <a:extLst>
                <a:ext uri="{FF2B5EF4-FFF2-40B4-BE49-F238E27FC236}">
                  <a16:creationId xmlns:a16="http://schemas.microsoft.com/office/drawing/2014/main" id="{5AA078B3-5DC7-5149-8E24-45B67B5EABFC}"/>
                </a:ext>
              </a:extLst>
            </p:cNvPr>
            <p:cNvPicPr>
              <a:picLocks noChangeAspect="1"/>
            </p:cNvPicPr>
            <p:nvPr/>
          </p:nvPicPr>
          <p:blipFill>
            <a:blip r:embed="rId4"/>
            <a:stretch>
              <a:fillRect/>
            </a:stretch>
          </p:blipFill>
          <p:spPr>
            <a:xfrm>
              <a:off x="2152651" y="1690690"/>
              <a:ext cx="4282107" cy="2198148"/>
            </a:xfrm>
            <a:prstGeom prst="rect">
              <a:avLst/>
            </a:prstGeom>
            <a:ln>
              <a:solidFill>
                <a:schemeClr val="accent1"/>
              </a:solidFill>
            </a:ln>
          </p:spPr>
        </p:pic>
      </p:grpSp>
    </p:spTree>
    <p:extLst>
      <p:ext uri="{BB962C8B-B14F-4D97-AF65-F5344CB8AC3E}">
        <p14:creationId xmlns:p14="http://schemas.microsoft.com/office/powerpoint/2010/main" val="4274882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565ADE-0DEB-304A-8950-0E333DA81E14}"/>
              </a:ext>
            </a:extLst>
          </p:cNvPr>
          <p:cNvSpPr>
            <a:spLocks noGrp="1"/>
          </p:cNvSpPr>
          <p:nvPr>
            <p:ph type="title"/>
          </p:nvPr>
        </p:nvSpPr>
        <p:spPr>
          <a:xfrm>
            <a:off x="1746469" y="173041"/>
            <a:ext cx="8464332" cy="1325563"/>
          </a:xfrm>
        </p:spPr>
        <p:txBody>
          <a:bodyPr>
            <a:normAutofit/>
          </a:bodyPr>
          <a:lstStyle/>
          <a:p>
            <a:pPr algn="ctr"/>
            <a:r>
              <a:rPr lang="nl-BE" sz="4000" dirty="0"/>
              <a:t>Titin-tv mutations:  8-15 % prevalence in “acquired CMP” (&lt;1% control)</a:t>
            </a:r>
          </a:p>
        </p:txBody>
      </p:sp>
      <p:sp>
        <p:nvSpPr>
          <p:cNvPr id="3" name="Tijdelijke aanduiding voor inhoud 2">
            <a:extLst>
              <a:ext uri="{FF2B5EF4-FFF2-40B4-BE49-F238E27FC236}">
                <a16:creationId xmlns:a16="http://schemas.microsoft.com/office/drawing/2014/main" id="{DA992BAB-C991-FF41-B9A1-721E4197949F}"/>
              </a:ext>
            </a:extLst>
          </p:cNvPr>
          <p:cNvSpPr>
            <a:spLocks noGrp="1"/>
          </p:cNvSpPr>
          <p:nvPr>
            <p:ph idx="1"/>
          </p:nvPr>
        </p:nvSpPr>
        <p:spPr>
          <a:xfrm>
            <a:off x="1926425" y="1507313"/>
            <a:ext cx="8229600" cy="4525963"/>
          </a:xfrm>
        </p:spPr>
        <p:txBody>
          <a:bodyPr>
            <a:normAutofit/>
          </a:bodyPr>
          <a:lstStyle/>
          <a:p>
            <a:r>
              <a:rPr lang="nl-BE" sz="2400" dirty="0"/>
              <a:t>Alcoholic CMP!</a:t>
            </a:r>
          </a:p>
          <a:p>
            <a:r>
              <a:rPr lang="nl-BE" sz="2400" dirty="0"/>
              <a:t>Peripartum CMP!</a:t>
            </a:r>
          </a:p>
          <a:p>
            <a:r>
              <a:rPr lang="nl-BE" sz="2400" dirty="0"/>
              <a:t>Chemotherapy CMP!</a:t>
            </a:r>
          </a:p>
          <a:p>
            <a:r>
              <a:rPr lang="nl-BE" sz="2400" dirty="0"/>
              <a:t>Early and/or familial atrial fibrillation!</a:t>
            </a:r>
            <a:endParaRPr lang="nl-BE" sz="2000" dirty="0"/>
          </a:p>
          <a:p>
            <a:r>
              <a:rPr lang="nl-BE" sz="2400" dirty="0"/>
              <a:t>Acute myocarditis! </a:t>
            </a:r>
          </a:p>
        </p:txBody>
      </p:sp>
      <p:pic>
        <p:nvPicPr>
          <p:cNvPr id="4" name="Tijdelijke aanduiding voor inhoud 6">
            <a:extLst>
              <a:ext uri="{FF2B5EF4-FFF2-40B4-BE49-F238E27FC236}">
                <a16:creationId xmlns:a16="http://schemas.microsoft.com/office/drawing/2014/main" id="{54CFD1ED-9F09-A941-ADDC-5743B787B353}"/>
              </a:ext>
            </a:extLst>
          </p:cNvPr>
          <p:cNvPicPr>
            <a:picLocks noChangeAspect="1"/>
          </p:cNvPicPr>
          <p:nvPr/>
        </p:nvPicPr>
        <p:blipFill>
          <a:blip r:embed="rId3"/>
          <a:stretch>
            <a:fillRect/>
          </a:stretch>
        </p:blipFill>
        <p:spPr>
          <a:xfrm>
            <a:off x="4419600" y="4344956"/>
            <a:ext cx="3352800" cy="1778000"/>
          </a:xfrm>
          <a:prstGeom prst="rect">
            <a:avLst/>
          </a:prstGeom>
          <a:ln>
            <a:solidFill>
              <a:schemeClr val="accent4">
                <a:lumMod val="50000"/>
              </a:schemeClr>
            </a:solidFill>
          </a:ln>
        </p:spPr>
      </p:pic>
      <p:pic>
        <p:nvPicPr>
          <p:cNvPr id="5" name="Afbeelding 4">
            <a:extLst>
              <a:ext uri="{FF2B5EF4-FFF2-40B4-BE49-F238E27FC236}">
                <a16:creationId xmlns:a16="http://schemas.microsoft.com/office/drawing/2014/main" id="{567D275D-C11D-9347-88EE-0B15C42EA100}"/>
              </a:ext>
            </a:extLst>
          </p:cNvPr>
          <p:cNvPicPr>
            <a:picLocks noChangeAspect="1"/>
          </p:cNvPicPr>
          <p:nvPr/>
        </p:nvPicPr>
        <p:blipFill>
          <a:blip r:embed="rId4"/>
          <a:stretch>
            <a:fillRect/>
          </a:stretch>
        </p:blipFill>
        <p:spPr>
          <a:xfrm>
            <a:off x="1778001" y="4245914"/>
            <a:ext cx="2233172" cy="1771651"/>
          </a:xfrm>
          <a:prstGeom prst="rect">
            <a:avLst/>
          </a:prstGeom>
          <a:ln>
            <a:solidFill>
              <a:schemeClr val="accent4">
                <a:lumMod val="50000"/>
              </a:schemeClr>
            </a:solidFill>
          </a:ln>
        </p:spPr>
      </p:pic>
      <p:sp>
        <p:nvSpPr>
          <p:cNvPr id="7" name="Tekstvak 6">
            <a:extLst>
              <a:ext uri="{FF2B5EF4-FFF2-40B4-BE49-F238E27FC236}">
                <a16:creationId xmlns:a16="http://schemas.microsoft.com/office/drawing/2014/main" id="{30513573-BF8A-8A49-B5B9-11F14A23A98D}"/>
              </a:ext>
            </a:extLst>
          </p:cNvPr>
          <p:cNvSpPr txBox="1"/>
          <p:nvPr/>
        </p:nvSpPr>
        <p:spPr>
          <a:xfrm>
            <a:off x="1778002" y="6126164"/>
            <a:ext cx="2200474" cy="338554"/>
          </a:xfrm>
          <a:prstGeom prst="rect">
            <a:avLst/>
          </a:prstGeom>
          <a:noFill/>
        </p:spPr>
        <p:txBody>
          <a:bodyPr wrap="none" rtlCol="0">
            <a:spAutoFit/>
          </a:bodyPr>
          <a:lstStyle/>
          <a:p>
            <a:r>
              <a:rPr lang="nl-BE" sz="1600" u="sng" dirty="0"/>
              <a:t>Titin truncating muation</a:t>
            </a:r>
          </a:p>
        </p:txBody>
      </p:sp>
      <p:sp>
        <p:nvSpPr>
          <p:cNvPr id="8" name="Tekstvak 7">
            <a:extLst>
              <a:ext uri="{FF2B5EF4-FFF2-40B4-BE49-F238E27FC236}">
                <a16:creationId xmlns:a16="http://schemas.microsoft.com/office/drawing/2014/main" id="{82BE82BA-3A3C-B24B-B6E1-EBC0D3570932}"/>
              </a:ext>
            </a:extLst>
          </p:cNvPr>
          <p:cNvSpPr txBox="1"/>
          <p:nvPr/>
        </p:nvSpPr>
        <p:spPr>
          <a:xfrm>
            <a:off x="7772404" y="6111082"/>
            <a:ext cx="2609689" cy="338554"/>
          </a:xfrm>
          <a:prstGeom prst="rect">
            <a:avLst/>
          </a:prstGeom>
          <a:noFill/>
        </p:spPr>
        <p:txBody>
          <a:bodyPr wrap="none" rtlCol="0">
            <a:spAutoFit/>
          </a:bodyPr>
          <a:lstStyle/>
          <a:p>
            <a:r>
              <a:rPr lang="nl-BE" sz="1600" u="sng" dirty="0"/>
              <a:t>Acquired disease/second hits</a:t>
            </a:r>
          </a:p>
        </p:txBody>
      </p:sp>
      <p:sp>
        <p:nvSpPr>
          <p:cNvPr id="9" name="Rectangle 2">
            <a:extLst>
              <a:ext uri="{FF2B5EF4-FFF2-40B4-BE49-F238E27FC236}">
                <a16:creationId xmlns:a16="http://schemas.microsoft.com/office/drawing/2014/main" id="{BB2CB1EF-4EE6-7B45-A71F-B7426800C4BE}"/>
              </a:ext>
            </a:extLst>
          </p:cNvPr>
          <p:cNvSpPr txBox="1">
            <a:spLocks noChangeArrowheads="1"/>
          </p:cNvSpPr>
          <p:nvPr/>
        </p:nvSpPr>
        <p:spPr bwMode="auto">
          <a:xfrm>
            <a:off x="1778003" y="6697619"/>
            <a:ext cx="6381751" cy="320769"/>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0" tIns="12211" rIns="0" bIns="0" numCol="1" rtlCol="0" anchor="ctr" anchorCtr="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tabLst>
                <a:tab pos="649612" algn="l"/>
                <a:tab pos="1299224" algn="l"/>
                <a:tab pos="1948835" algn="l"/>
                <a:tab pos="2598446" algn="l"/>
                <a:tab pos="3248057" algn="l"/>
                <a:tab pos="3897669" algn="l"/>
                <a:tab pos="4547281" algn="l"/>
                <a:tab pos="5196893" algn="l"/>
                <a:tab pos="5846505" algn="l"/>
              </a:tabLst>
            </a:pPr>
            <a:r>
              <a:rPr lang="en-US" sz="1100" dirty="0">
                <a:ea typeface="Arial Unicode MS" charset="0"/>
                <a:cs typeface="Arial Unicode MS" charset="0"/>
              </a:rPr>
              <a:t>Ware JS et al. N </a:t>
            </a:r>
            <a:r>
              <a:rPr lang="en-US" sz="1100" dirty="0" err="1">
                <a:ea typeface="Arial Unicode MS" charset="0"/>
                <a:cs typeface="Arial Unicode MS" charset="0"/>
              </a:rPr>
              <a:t>Engl</a:t>
            </a:r>
            <a:r>
              <a:rPr lang="en-US" sz="1100" dirty="0">
                <a:ea typeface="Arial Unicode MS" charset="0"/>
                <a:cs typeface="Arial Unicode MS" charset="0"/>
              </a:rPr>
              <a:t> J Med </a:t>
            </a:r>
            <a:r>
              <a:rPr lang="en-US" sz="1200" dirty="0">
                <a:ea typeface="Arial Unicode MS" charset="0"/>
                <a:cs typeface="Arial Unicode MS" charset="0"/>
              </a:rPr>
              <a:t>2016;374</a:t>
            </a:r>
            <a:r>
              <a:rPr lang="en-US" sz="1100" dirty="0">
                <a:ea typeface="Arial Unicode MS" charset="0"/>
                <a:cs typeface="Arial Unicode MS" charset="0"/>
              </a:rPr>
              <a:t>:233-241.</a:t>
            </a:r>
          </a:p>
          <a:p>
            <a:pPr algn="l">
              <a:tabLst>
                <a:tab pos="649612" algn="l"/>
                <a:tab pos="1299224" algn="l"/>
                <a:tab pos="1948835" algn="l"/>
                <a:tab pos="2598446" algn="l"/>
                <a:tab pos="3248057" algn="l"/>
                <a:tab pos="3897669" algn="l"/>
                <a:tab pos="4547281" algn="l"/>
                <a:tab pos="5196893" algn="l"/>
                <a:tab pos="5846505" algn="l"/>
              </a:tabLst>
            </a:pPr>
            <a:r>
              <a:rPr lang="en-US" sz="1100" dirty="0">
                <a:ea typeface="Arial Unicode MS" charset="0"/>
                <a:cs typeface="Arial Unicode MS" charset="0"/>
              </a:rPr>
              <a:t>Ware JS et al. </a:t>
            </a:r>
            <a:r>
              <a:rPr lang="nl-BE" sz="1100" dirty="0">
                <a:solidFill>
                  <a:srgbClr val="000000"/>
                </a:solidFill>
                <a:latin typeface="arial" panose="020B0604020202020204" pitchFamily="34" charset="0"/>
              </a:rPr>
              <a:t> Am Coll Cardiol. 2018 May 22;71(20):2293-2302.</a:t>
            </a:r>
            <a:r>
              <a:rPr lang="en-US" sz="1100" b="1" dirty="0">
                <a:ea typeface="Arial Unicode MS" charset="0"/>
                <a:cs typeface="Arial Unicode MS" charset="0"/>
              </a:rPr>
              <a:t> </a:t>
            </a:r>
            <a:br>
              <a:rPr lang="en-US" sz="1100" b="1" dirty="0">
                <a:ea typeface="Arial Unicode MS" charset="0"/>
                <a:cs typeface="Arial Unicode MS" charset="0"/>
              </a:rPr>
            </a:br>
            <a:br>
              <a:rPr lang="en-US" sz="1100" b="1" dirty="0">
                <a:ea typeface="Arial Unicode MS" charset="0"/>
                <a:cs typeface="Arial Unicode MS" charset="0"/>
              </a:rPr>
            </a:br>
            <a:endParaRPr lang="en-US" sz="1100" b="1" dirty="0">
              <a:ea typeface="Arial Unicode MS" charset="0"/>
              <a:cs typeface="Arial Unicode MS" charset="0"/>
            </a:endParaRPr>
          </a:p>
        </p:txBody>
      </p:sp>
      <p:pic>
        <p:nvPicPr>
          <p:cNvPr id="10" name="Afbeelding 9">
            <a:extLst>
              <a:ext uri="{FF2B5EF4-FFF2-40B4-BE49-F238E27FC236}">
                <a16:creationId xmlns:a16="http://schemas.microsoft.com/office/drawing/2014/main" id="{C158ABF0-337D-5A40-BDCE-EDC15DA8C072}"/>
              </a:ext>
            </a:extLst>
          </p:cNvPr>
          <p:cNvPicPr>
            <a:picLocks noChangeAspect="1"/>
          </p:cNvPicPr>
          <p:nvPr/>
        </p:nvPicPr>
        <p:blipFill>
          <a:blip r:embed="rId5"/>
          <a:stretch>
            <a:fillRect/>
          </a:stretch>
        </p:blipFill>
        <p:spPr>
          <a:xfrm>
            <a:off x="8071277" y="4333081"/>
            <a:ext cx="2228591" cy="1752448"/>
          </a:xfrm>
          <a:prstGeom prst="rect">
            <a:avLst/>
          </a:prstGeom>
          <a:ln>
            <a:solidFill>
              <a:schemeClr val="tx1"/>
            </a:solidFill>
          </a:ln>
        </p:spPr>
      </p:pic>
      <p:sp>
        <p:nvSpPr>
          <p:cNvPr id="11" name="Rechthoek 10">
            <a:extLst>
              <a:ext uri="{FF2B5EF4-FFF2-40B4-BE49-F238E27FC236}">
                <a16:creationId xmlns:a16="http://schemas.microsoft.com/office/drawing/2014/main" id="{E79E629E-06AF-B64E-8441-F3A7F315C988}"/>
              </a:ext>
            </a:extLst>
          </p:cNvPr>
          <p:cNvSpPr/>
          <p:nvPr/>
        </p:nvSpPr>
        <p:spPr>
          <a:xfrm>
            <a:off x="7604815" y="6432473"/>
            <a:ext cx="3457998" cy="430887"/>
          </a:xfrm>
          <a:prstGeom prst="rect">
            <a:avLst/>
          </a:prstGeom>
        </p:spPr>
        <p:txBody>
          <a:bodyPr wrap="none">
            <a:spAutoFit/>
          </a:bodyPr>
          <a:lstStyle/>
          <a:p>
            <a:r>
              <a:rPr lang="nl-BE" sz="1100" dirty="0"/>
              <a:t>Garcia-Pavia P. et al Circulation. 2019 Apr 16. </a:t>
            </a:r>
          </a:p>
          <a:p>
            <a:r>
              <a:rPr lang="nl-BE" sz="1100" dirty="0"/>
              <a:t>Tayal et al. Circulation, 2022, Oct 11;146(15):1123-1134. </a:t>
            </a:r>
          </a:p>
        </p:txBody>
      </p:sp>
      <p:sp>
        <p:nvSpPr>
          <p:cNvPr id="6" name="Tekstvak 5">
            <a:extLst>
              <a:ext uri="{FF2B5EF4-FFF2-40B4-BE49-F238E27FC236}">
                <a16:creationId xmlns:a16="http://schemas.microsoft.com/office/drawing/2014/main" id="{5E13A7C8-4C96-C768-6717-C173B90B9269}"/>
              </a:ext>
            </a:extLst>
          </p:cNvPr>
          <p:cNvSpPr txBox="1"/>
          <p:nvPr/>
        </p:nvSpPr>
        <p:spPr>
          <a:xfrm>
            <a:off x="4419598" y="3975624"/>
            <a:ext cx="3449599" cy="369332"/>
          </a:xfrm>
          <a:prstGeom prst="rect">
            <a:avLst/>
          </a:prstGeom>
          <a:noFill/>
        </p:spPr>
        <p:txBody>
          <a:bodyPr wrap="none" rtlCol="0">
            <a:spAutoFit/>
          </a:bodyPr>
          <a:lstStyle/>
          <a:p>
            <a:r>
              <a:rPr lang="nl-BE" b="1" dirty="0"/>
              <a:t>SECOND HIT : gene-environmental</a:t>
            </a:r>
          </a:p>
        </p:txBody>
      </p:sp>
    </p:spTree>
    <p:extLst>
      <p:ext uri="{BB962C8B-B14F-4D97-AF65-F5344CB8AC3E}">
        <p14:creationId xmlns:p14="http://schemas.microsoft.com/office/powerpoint/2010/main" val="196903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A7C7A1A-A706-0947-8B8C-D558E6F6DB98}"/>
              </a:ext>
            </a:extLst>
          </p:cNvPr>
          <p:cNvPicPr>
            <a:picLocks noChangeAspect="1"/>
          </p:cNvPicPr>
          <p:nvPr/>
        </p:nvPicPr>
        <p:blipFill>
          <a:blip r:embed="rId3"/>
          <a:stretch>
            <a:fillRect/>
          </a:stretch>
        </p:blipFill>
        <p:spPr>
          <a:xfrm>
            <a:off x="4153434" y="2059704"/>
            <a:ext cx="3759205" cy="4259423"/>
          </a:xfrm>
          <a:prstGeom prst="rect">
            <a:avLst/>
          </a:prstGeom>
        </p:spPr>
      </p:pic>
      <p:sp>
        <p:nvSpPr>
          <p:cNvPr id="12290" name="Titel 1"/>
          <p:cNvSpPr>
            <a:spLocks noGrp="1"/>
          </p:cNvSpPr>
          <p:nvPr>
            <p:ph type="title"/>
          </p:nvPr>
        </p:nvSpPr>
        <p:spPr/>
        <p:txBody>
          <a:bodyPr>
            <a:normAutofit/>
          </a:bodyPr>
          <a:lstStyle/>
          <a:p>
            <a:r>
              <a:rPr lang="nl-NL" sz="4000" dirty="0" err="1">
                <a:latin typeface="Arial" charset="0"/>
              </a:rPr>
              <a:t>Titin</a:t>
            </a:r>
            <a:r>
              <a:rPr lang="nl-NL" sz="4000" dirty="0">
                <a:latin typeface="Arial" charset="0"/>
              </a:rPr>
              <a:t>-tv DCM: </a:t>
            </a:r>
            <a:r>
              <a:rPr lang="nl-NL" sz="4000" dirty="0" err="1">
                <a:latin typeface="Arial" charset="0"/>
              </a:rPr>
              <a:t>initial</a:t>
            </a:r>
            <a:r>
              <a:rPr lang="nl-NL" sz="4000" dirty="0">
                <a:latin typeface="Arial" charset="0"/>
              </a:rPr>
              <a:t> </a:t>
            </a:r>
            <a:r>
              <a:rPr lang="nl-NL" sz="4000" dirty="0" err="1">
                <a:latin typeface="Arial" charset="0"/>
              </a:rPr>
              <a:t>improvement</a:t>
            </a:r>
            <a:r>
              <a:rPr lang="nl-NL" sz="4000" dirty="0">
                <a:latin typeface="Arial" charset="0"/>
              </a:rPr>
              <a:t> but </a:t>
            </a:r>
            <a:r>
              <a:rPr lang="nl-NL" sz="4000" dirty="0" err="1">
                <a:latin typeface="Arial" charset="0"/>
              </a:rPr>
              <a:t>decline</a:t>
            </a:r>
            <a:r>
              <a:rPr lang="nl-NL" sz="4000" dirty="0">
                <a:latin typeface="Arial" charset="0"/>
              </a:rPr>
              <a:t> &gt; 2yrs </a:t>
            </a:r>
            <a:r>
              <a:rPr lang="nl-NL" sz="4000" dirty="0" err="1">
                <a:latin typeface="Arial" charset="0"/>
              </a:rPr>
              <a:t>despite</a:t>
            </a:r>
            <a:r>
              <a:rPr lang="nl-NL" sz="4000" dirty="0">
                <a:latin typeface="Arial" charset="0"/>
              </a:rPr>
              <a:t> </a:t>
            </a:r>
            <a:r>
              <a:rPr lang="nl-NL" sz="4000" dirty="0" err="1">
                <a:latin typeface="Arial" charset="0"/>
              </a:rPr>
              <a:t>SoC</a:t>
            </a:r>
            <a:endParaRPr lang="nl-NL" sz="4000" dirty="0">
              <a:latin typeface="Arial" charset="0"/>
            </a:endParaRPr>
          </a:p>
        </p:txBody>
      </p:sp>
      <p:sp>
        <p:nvSpPr>
          <p:cNvPr id="4" name="PIJL-OMLAAG 3"/>
          <p:cNvSpPr>
            <a:spLocks noChangeArrowheads="1"/>
          </p:cNvSpPr>
          <p:nvPr/>
        </p:nvSpPr>
        <p:spPr bwMode="auto">
          <a:xfrm rot="2297069">
            <a:off x="7497763" y="3205163"/>
            <a:ext cx="431800" cy="647700"/>
          </a:xfrm>
          <a:prstGeom prst="downArrow">
            <a:avLst>
              <a:gd name="adj1" fmla="val 50000"/>
              <a:gd name="adj2" fmla="val 50000"/>
            </a:avLst>
          </a:prstGeom>
          <a:solidFill>
            <a:schemeClr val="tx1"/>
          </a:solidFill>
          <a:ln w="9525">
            <a:solidFill>
              <a:schemeClr val="tx1"/>
            </a:solidFill>
            <a:round/>
            <a:headEnd/>
            <a:tailEnd/>
          </a:ln>
        </p:spPr>
        <p:txBody>
          <a:bodyPr/>
          <a:lstStyle/>
          <a:p>
            <a:pPr eaLnBrk="1" hangingPunct="1">
              <a:buClr>
                <a:srgbClr val="000000"/>
              </a:buClr>
            </a:pPr>
            <a:endParaRPr lang="nl-NL">
              <a:solidFill>
                <a:schemeClr val="bg1"/>
              </a:solidFill>
            </a:endParaRPr>
          </a:p>
        </p:txBody>
      </p:sp>
      <p:sp>
        <p:nvSpPr>
          <p:cNvPr id="7" name="PIJL-OMLAAG 6"/>
          <p:cNvSpPr>
            <a:spLocks noChangeArrowheads="1"/>
          </p:cNvSpPr>
          <p:nvPr/>
        </p:nvSpPr>
        <p:spPr bwMode="auto">
          <a:xfrm rot="3097021">
            <a:off x="7924800" y="3743326"/>
            <a:ext cx="431800" cy="647700"/>
          </a:xfrm>
          <a:prstGeom prst="downArrow">
            <a:avLst>
              <a:gd name="adj1" fmla="val 50000"/>
              <a:gd name="adj2" fmla="val 50000"/>
            </a:avLst>
          </a:prstGeom>
          <a:solidFill>
            <a:schemeClr val="tx1"/>
          </a:solidFill>
          <a:ln w="9525">
            <a:solidFill>
              <a:schemeClr val="tx1"/>
            </a:solidFill>
            <a:round/>
            <a:headEnd/>
            <a:tailEnd/>
          </a:ln>
        </p:spPr>
        <p:txBody>
          <a:bodyPr/>
          <a:lstStyle/>
          <a:p>
            <a:pPr eaLnBrk="1" hangingPunct="1">
              <a:buClr>
                <a:srgbClr val="000000"/>
              </a:buClr>
            </a:pPr>
            <a:endParaRPr lang="nl-NL">
              <a:solidFill>
                <a:schemeClr val="bg1"/>
              </a:solidFill>
            </a:endParaRPr>
          </a:p>
        </p:txBody>
      </p:sp>
      <p:sp>
        <p:nvSpPr>
          <p:cNvPr id="8" name="PIJL-OMLAAG 7"/>
          <p:cNvSpPr>
            <a:spLocks noChangeArrowheads="1"/>
          </p:cNvSpPr>
          <p:nvPr/>
        </p:nvSpPr>
        <p:spPr bwMode="auto">
          <a:xfrm rot="4608220">
            <a:off x="8148639" y="4476751"/>
            <a:ext cx="431800" cy="647700"/>
          </a:xfrm>
          <a:prstGeom prst="downArrow">
            <a:avLst>
              <a:gd name="adj1" fmla="val 50000"/>
              <a:gd name="adj2" fmla="val 50000"/>
            </a:avLst>
          </a:prstGeom>
          <a:solidFill>
            <a:schemeClr val="tx1"/>
          </a:solidFill>
          <a:ln w="9525">
            <a:solidFill>
              <a:schemeClr val="tx1"/>
            </a:solidFill>
            <a:round/>
            <a:headEnd/>
            <a:tailEnd/>
          </a:ln>
        </p:spPr>
        <p:txBody>
          <a:bodyPr/>
          <a:lstStyle/>
          <a:p>
            <a:pPr eaLnBrk="1" hangingPunct="1">
              <a:buClr>
                <a:srgbClr val="000000"/>
              </a:buClr>
            </a:pPr>
            <a:endParaRPr lang="nl-NL">
              <a:solidFill>
                <a:schemeClr val="bg1"/>
              </a:solidFill>
            </a:endParaRPr>
          </a:p>
        </p:txBody>
      </p:sp>
      <p:sp>
        <p:nvSpPr>
          <p:cNvPr id="9" name="PIJL-OMLAAG 8"/>
          <p:cNvSpPr>
            <a:spLocks noChangeArrowheads="1"/>
          </p:cNvSpPr>
          <p:nvPr/>
        </p:nvSpPr>
        <p:spPr bwMode="auto">
          <a:xfrm rot="6023552">
            <a:off x="8193088" y="5149851"/>
            <a:ext cx="431800" cy="647700"/>
          </a:xfrm>
          <a:prstGeom prst="downArrow">
            <a:avLst>
              <a:gd name="adj1" fmla="val 50000"/>
              <a:gd name="adj2" fmla="val 50000"/>
            </a:avLst>
          </a:prstGeom>
          <a:solidFill>
            <a:schemeClr val="tx1"/>
          </a:solidFill>
          <a:ln w="9525">
            <a:solidFill>
              <a:schemeClr val="tx1"/>
            </a:solidFill>
            <a:round/>
            <a:headEnd/>
            <a:tailEnd/>
          </a:ln>
        </p:spPr>
        <p:txBody>
          <a:bodyPr/>
          <a:lstStyle/>
          <a:p>
            <a:pPr eaLnBrk="1" hangingPunct="1">
              <a:buClr>
                <a:srgbClr val="000000"/>
              </a:buClr>
            </a:pPr>
            <a:endParaRPr lang="nl-NL">
              <a:solidFill>
                <a:schemeClr val="bg1"/>
              </a:solidFill>
            </a:endParaRPr>
          </a:p>
        </p:txBody>
      </p:sp>
      <p:sp>
        <p:nvSpPr>
          <p:cNvPr id="10" name="PIJL-OMLAAG 9"/>
          <p:cNvSpPr>
            <a:spLocks noChangeArrowheads="1"/>
          </p:cNvSpPr>
          <p:nvPr/>
        </p:nvSpPr>
        <p:spPr bwMode="auto">
          <a:xfrm rot="-5400000">
            <a:off x="3909219" y="5109369"/>
            <a:ext cx="431800" cy="649288"/>
          </a:xfrm>
          <a:prstGeom prst="downArrow">
            <a:avLst>
              <a:gd name="adj1" fmla="val 50000"/>
              <a:gd name="adj2" fmla="val 50123"/>
            </a:avLst>
          </a:prstGeom>
          <a:solidFill>
            <a:schemeClr val="tx1"/>
          </a:solidFill>
          <a:ln w="9525">
            <a:solidFill>
              <a:schemeClr val="tx1"/>
            </a:solidFill>
            <a:round/>
            <a:headEnd/>
            <a:tailEnd/>
          </a:ln>
        </p:spPr>
        <p:txBody>
          <a:bodyPr/>
          <a:lstStyle/>
          <a:p>
            <a:pPr eaLnBrk="1" hangingPunct="1">
              <a:buClr>
                <a:srgbClr val="000000"/>
              </a:buClr>
            </a:pPr>
            <a:endParaRPr lang="nl-NL">
              <a:solidFill>
                <a:schemeClr val="bg1"/>
              </a:solidFill>
            </a:endParaRPr>
          </a:p>
        </p:txBody>
      </p:sp>
      <p:pic>
        <p:nvPicPr>
          <p:cNvPr id="11" name="Afbeelding 10">
            <a:extLst>
              <a:ext uri="{FF2B5EF4-FFF2-40B4-BE49-F238E27FC236}">
                <a16:creationId xmlns:a16="http://schemas.microsoft.com/office/drawing/2014/main" id="{E74019E4-7878-7D42-95DC-594663EC2DB1}"/>
              </a:ext>
            </a:extLst>
          </p:cNvPr>
          <p:cNvPicPr>
            <a:picLocks noChangeAspect="1"/>
          </p:cNvPicPr>
          <p:nvPr/>
        </p:nvPicPr>
        <p:blipFill>
          <a:blip r:embed="rId4"/>
          <a:stretch>
            <a:fillRect/>
          </a:stretch>
        </p:blipFill>
        <p:spPr>
          <a:xfrm>
            <a:off x="4666251" y="1749571"/>
            <a:ext cx="1833028" cy="1947283"/>
          </a:xfrm>
          <a:prstGeom prst="rect">
            <a:avLst/>
          </a:prstGeom>
        </p:spPr>
      </p:pic>
      <p:pic>
        <p:nvPicPr>
          <p:cNvPr id="16" name="Graphic 15" descr="DNA">
            <a:extLst>
              <a:ext uri="{FF2B5EF4-FFF2-40B4-BE49-F238E27FC236}">
                <a16:creationId xmlns:a16="http://schemas.microsoft.com/office/drawing/2014/main" id="{31557C58-7748-4C40-95EF-9C93BAEC12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56468" y="3555327"/>
            <a:ext cx="723319" cy="723319"/>
          </a:xfrm>
          <a:prstGeom prst="rect">
            <a:avLst/>
          </a:prstGeom>
        </p:spPr>
      </p:pic>
      <p:grpSp>
        <p:nvGrpSpPr>
          <p:cNvPr id="13" name="Groep 12">
            <a:extLst>
              <a:ext uri="{FF2B5EF4-FFF2-40B4-BE49-F238E27FC236}">
                <a16:creationId xmlns:a16="http://schemas.microsoft.com/office/drawing/2014/main" id="{F51F6C0A-B195-174F-8F8B-D08CD07C72D9}"/>
              </a:ext>
            </a:extLst>
          </p:cNvPr>
          <p:cNvGrpSpPr/>
          <p:nvPr/>
        </p:nvGrpSpPr>
        <p:grpSpPr>
          <a:xfrm>
            <a:off x="3477686" y="1519423"/>
            <a:ext cx="6085350" cy="5368883"/>
            <a:chOff x="1953685" y="1519421"/>
            <a:chExt cx="6085349" cy="5368882"/>
          </a:xfrm>
        </p:grpSpPr>
        <p:pic>
          <p:nvPicPr>
            <p:cNvPr id="3" name="Afbeelding 2">
              <a:extLst>
                <a:ext uri="{FF2B5EF4-FFF2-40B4-BE49-F238E27FC236}">
                  <a16:creationId xmlns:a16="http://schemas.microsoft.com/office/drawing/2014/main" id="{FC95C525-1CB1-0440-AA49-5280AB5B6234}"/>
                </a:ext>
              </a:extLst>
            </p:cNvPr>
            <p:cNvPicPr>
              <a:picLocks noChangeAspect="1"/>
            </p:cNvPicPr>
            <p:nvPr/>
          </p:nvPicPr>
          <p:blipFill>
            <a:blip r:embed="rId7"/>
            <a:stretch>
              <a:fillRect/>
            </a:stretch>
          </p:blipFill>
          <p:spPr>
            <a:xfrm>
              <a:off x="1953685" y="1519421"/>
              <a:ext cx="5572530" cy="5368882"/>
            </a:xfrm>
            <a:prstGeom prst="rect">
              <a:avLst/>
            </a:prstGeom>
          </p:spPr>
        </p:pic>
        <p:sp>
          <p:nvSpPr>
            <p:cNvPr id="6" name="Tekstvak 5">
              <a:extLst>
                <a:ext uri="{FF2B5EF4-FFF2-40B4-BE49-F238E27FC236}">
                  <a16:creationId xmlns:a16="http://schemas.microsoft.com/office/drawing/2014/main" id="{CF8097D7-7ED0-E745-BEDD-928A8EEB147D}"/>
                </a:ext>
              </a:extLst>
            </p:cNvPr>
            <p:cNvSpPr txBox="1"/>
            <p:nvPr/>
          </p:nvSpPr>
          <p:spPr>
            <a:xfrm>
              <a:off x="6616700" y="3617407"/>
              <a:ext cx="1158843" cy="523220"/>
            </a:xfrm>
            <a:prstGeom prst="rect">
              <a:avLst/>
            </a:prstGeom>
            <a:noFill/>
          </p:spPr>
          <p:txBody>
            <a:bodyPr wrap="none" rtlCol="0">
              <a:spAutoFit/>
            </a:bodyPr>
            <a:lstStyle/>
            <a:p>
              <a:r>
                <a:rPr lang="nl-BE" sz="2800" b="1" dirty="0">
                  <a:solidFill>
                    <a:srgbClr val="C00000"/>
                  </a:solidFill>
                </a:rPr>
                <a:t>TTN tv</a:t>
              </a:r>
            </a:p>
          </p:txBody>
        </p:sp>
        <p:sp>
          <p:nvSpPr>
            <p:cNvPr id="12" name="Tekstvak 11">
              <a:extLst>
                <a:ext uri="{FF2B5EF4-FFF2-40B4-BE49-F238E27FC236}">
                  <a16:creationId xmlns:a16="http://schemas.microsoft.com/office/drawing/2014/main" id="{FC4F80CD-F9DF-C549-9A83-BEE012A67792}"/>
                </a:ext>
              </a:extLst>
            </p:cNvPr>
            <p:cNvSpPr txBox="1"/>
            <p:nvPr/>
          </p:nvSpPr>
          <p:spPr>
            <a:xfrm>
              <a:off x="6648332" y="2337582"/>
              <a:ext cx="1390702" cy="461665"/>
            </a:xfrm>
            <a:prstGeom prst="rect">
              <a:avLst/>
            </a:prstGeom>
            <a:noFill/>
          </p:spPr>
          <p:txBody>
            <a:bodyPr wrap="none" rtlCol="0">
              <a:spAutoFit/>
            </a:bodyPr>
            <a:lstStyle/>
            <a:p>
              <a:r>
                <a:rPr lang="nl-BE" sz="2400" b="1" dirty="0">
                  <a:solidFill>
                    <a:srgbClr val="002060"/>
                  </a:solidFill>
                </a:rPr>
                <a:t>Non-TTN </a:t>
              </a:r>
            </a:p>
          </p:txBody>
        </p:sp>
      </p:grpSp>
      <p:sp>
        <p:nvSpPr>
          <p:cNvPr id="5" name="Tekstvak 4">
            <a:extLst>
              <a:ext uri="{FF2B5EF4-FFF2-40B4-BE49-F238E27FC236}">
                <a16:creationId xmlns:a16="http://schemas.microsoft.com/office/drawing/2014/main" id="{ABF2DF5E-D45A-804E-8066-49BC795729E1}"/>
              </a:ext>
            </a:extLst>
          </p:cNvPr>
          <p:cNvSpPr txBox="1"/>
          <p:nvPr/>
        </p:nvSpPr>
        <p:spPr>
          <a:xfrm>
            <a:off x="6715530" y="6549634"/>
            <a:ext cx="3519874" cy="307777"/>
          </a:xfrm>
          <a:prstGeom prst="rect">
            <a:avLst/>
          </a:prstGeom>
          <a:noFill/>
        </p:spPr>
        <p:txBody>
          <a:bodyPr wrap="none" rtlCol="0">
            <a:spAutoFit/>
          </a:bodyPr>
          <a:lstStyle/>
          <a:p>
            <a:r>
              <a:rPr lang="nl-BE" sz="1400" dirty="0"/>
              <a:t>Henkens M. Circ HF, 2022; Aug;15(8):e009352</a:t>
            </a:r>
          </a:p>
        </p:txBody>
      </p:sp>
      <p:pic>
        <p:nvPicPr>
          <p:cNvPr id="14" name="Afbeelding 13">
            <a:extLst>
              <a:ext uri="{FF2B5EF4-FFF2-40B4-BE49-F238E27FC236}">
                <a16:creationId xmlns:a16="http://schemas.microsoft.com/office/drawing/2014/main" id="{575282B8-A018-DB66-4392-BCF5554CBE02}"/>
              </a:ext>
            </a:extLst>
          </p:cNvPr>
          <p:cNvPicPr>
            <a:picLocks noChangeAspect="1"/>
          </p:cNvPicPr>
          <p:nvPr/>
        </p:nvPicPr>
        <p:blipFill>
          <a:blip r:embed="rId8">
            <a:extLst>
              <a:ext uri="{BEBA8EAE-BF5A-486C-A8C5-ECC9F3942E4B}">
                <a14:imgProps xmlns:a14="http://schemas.microsoft.com/office/drawing/2010/main">
                  <a14:imgLayer>
                    <a14:imgEffect>
                      <a14:saturation sat="0"/>
                    </a14:imgEffect>
                  </a14:imgLayer>
                </a14:imgProps>
              </a:ext>
            </a:extLst>
          </a:blip>
          <a:stretch>
            <a:fillRect/>
          </a:stretch>
        </p:blipFill>
        <p:spPr>
          <a:xfrm>
            <a:off x="1707392" y="2131929"/>
            <a:ext cx="998680" cy="1045077"/>
          </a:xfrm>
          <a:prstGeom prst="rect">
            <a:avLst/>
          </a:prstGeom>
          <a:ln>
            <a:solidFill>
              <a:schemeClr val="tx1"/>
            </a:solidFill>
          </a:ln>
        </p:spPr>
      </p:pic>
      <p:sp>
        <p:nvSpPr>
          <p:cNvPr id="15" name="Tekstvak 14">
            <a:extLst>
              <a:ext uri="{FF2B5EF4-FFF2-40B4-BE49-F238E27FC236}">
                <a16:creationId xmlns:a16="http://schemas.microsoft.com/office/drawing/2014/main" id="{FAD1045C-4A63-2236-FCDE-8F84408A3EBD}"/>
              </a:ext>
            </a:extLst>
          </p:cNvPr>
          <p:cNvSpPr txBox="1"/>
          <p:nvPr/>
        </p:nvSpPr>
        <p:spPr>
          <a:xfrm>
            <a:off x="1663679" y="2978616"/>
            <a:ext cx="1216872" cy="276999"/>
          </a:xfrm>
          <a:prstGeom prst="rect">
            <a:avLst/>
          </a:prstGeom>
          <a:noFill/>
        </p:spPr>
        <p:txBody>
          <a:bodyPr wrap="none" rtlCol="0">
            <a:spAutoFit/>
          </a:bodyPr>
          <a:lstStyle/>
          <a:p>
            <a:r>
              <a:rPr lang="en-GB" sz="1200" u="sng" dirty="0" err="1">
                <a:solidFill>
                  <a:schemeClr val="bg1"/>
                </a:solidFill>
              </a:rPr>
              <a:t>Michiel</a:t>
            </a:r>
            <a:r>
              <a:rPr lang="en-GB" sz="1200" u="sng" dirty="0">
                <a:solidFill>
                  <a:schemeClr val="bg1"/>
                </a:solidFill>
              </a:rPr>
              <a:t> </a:t>
            </a:r>
            <a:r>
              <a:rPr lang="en-GB" sz="1200" u="sng" dirty="0" err="1">
                <a:solidFill>
                  <a:schemeClr val="bg1"/>
                </a:solidFill>
              </a:rPr>
              <a:t>Henkens</a:t>
            </a:r>
            <a:endParaRPr lang="en-GB" sz="1200" u="sng" dirty="0">
              <a:solidFill>
                <a:schemeClr val="bg1"/>
              </a:solidFill>
            </a:endParaRPr>
          </a:p>
        </p:txBody>
      </p:sp>
    </p:spTree>
    <p:extLst>
      <p:ext uri="{BB962C8B-B14F-4D97-AF65-F5344CB8AC3E}">
        <p14:creationId xmlns:p14="http://schemas.microsoft.com/office/powerpoint/2010/main" val="4109063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rmAutofit/>
          </a:bodyPr>
          <a:lstStyle/>
          <a:p>
            <a:r>
              <a:rPr lang="en-GB" sz="4000" dirty="0" err="1"/>
              <a:t>TTNtv</a:t>
            </a:r>
            <a:r>
              <a:rPr lang="en-GB" sz="4000" dirty="0"/>
              <a:t> DCM have more fibrosis </a:t>
            </a:r>
            <a:r>
              <a:rPr lang="en-GB" sz="4000" dirty="0">
                <a:sym typeface="Wingdings" pitchFamily="2" charset="2"/>
              </a:rPr>
              <a:t> </a:t>
            </a:r>
            <a:r>
              <a:rPr lang="en-GB" sz="4000" dirty="0"/>
              <a:t>arrhythmias!</a:t>
            </a:r>
          </a:p>
        </p:txBody>
      </p:sp>
      <p:sp>
        <p:nvSpPr>
          <p:cNvPr id="7" name="Tijdelijke aanduiding voor inhoud 2"/>
          <p:cNvSpPr>
            <a:spLocks noGrp="1"/>
          </p:cNvSpPr>
          <p:nvPr>
            <p:ph idx="1"/>
          </p:nvPr>
        </p:nvSpPr>
        <p:spPr/>
        <p:txBody>
          <a:bodyPr>
            <a:normAutofit/>
          </a:bodyPr>
          <a:lstStyle/>
          <a:p>
            <a:r>
              <a:rPr lang="en-GB" dirty="0"/>
              <a:t>Well treatable: 50 % reversed remodelling </a:t>
            </a:r>
          </a:p>
          <a:p>
            <a:pPr lvl="1"/>
            <a:r>
              <a:rPr lang="en-GB" dirty="0"/>
              <a:t>BUT BIPHASIC: DETERIORATION AFTER 2 YRS</a:t>
            </a:r>
          </a:p>
          <a:p>
            <a:r>
              <a:rPr lang="en-GB" dirty="0"/>
              <a:t>Life threatening ventricular arrhythmias + atrial fibrillation at long-term!</a:t>
            </a:r>
          </a:p>
          <a:p>
            <a:endParaRPr lang="en-GB" dirty="0"/>
          </a:p>
          <a:p>
            <a:r>
              <a:rPr lang="en-GB" dirty="0"/>
              <a:t>Increased fibrosis and mitochondrial oxidative stress!</a:t>
            </a:r>
          </a:p>
          <a:p>
            <a:pPr lvl="1"/>
            <a:r>
              <a:rPr lang="en-GB" dirty="0"/>
              <a:t>Histological @ biopsies</a:t>
            </a:r>
          </a:p>
          <a:p>
            <a:pPr lvl="1"/>
            <a:r>
              <a:rPr lang="en-GB" dirty="0"/>
              <a:t>RNA sequencing @ biopsies</a:t>
            </a:r>
          </a:p>
        </p:txBody>
      </p:sp>
      <p:sp>
        <p:nvSpPr>
          <p:cNvPr id="4" name="Tekstvak 3">
            <a:extLst>
              <a:ext uri="{FF2B5EF4-FFF2-40B4-BE49-F238E27FC236}">
                <a16:creationId xmlns:a16="http://schemas.microsoft.com/office/drawing/2014/main" id="{E1022428-6F6A-3D47-B472-852956723B18}"/>
              </a:ext>
            </a:extLst>
          </p:cNvPr>
          <p:cNvSpPr txBox="1"/>
          <p:nvPr/>
        </p:nvSpPr>
        <p:spPr>
          <a:xfrm>
            <a:off x="4676349" y="6488668"/>
            <a:ext cx="6103274" cy="369332"/>
          </a:xfrm>
          <a:prstGeom prst="rect">
            <a:avLst/>
          </a:prstGeom>
          <a:noFill/>
        </p:spPr>
        <p:txBody>
          <a:bodyPr wrap="none" rtlCol="0">
            <a:spAutoFit/>
          </a:bodyPr>
          <a:lstStyle/>
          <a:p>
            <a:r>
              <a:rPr lang="en-GB" i="1" dirty="0" err="1"/>
              <a:t>Verdonschot</a:t>
            </a:r>
            <a:r>
              <a:rPr lang="en-GB" i="1" dirty="0"/>
              <a:t> JA</a:t>
            </a:r>
            <a:r>
              <a:rPr lang="en-GB" dirty="0"/>
              <a:t>., et al, Eur. Heart J, 2018; </a:t>
            </a:r>
            <a:r>
              <a:rPr lang="nl-BE" dirty="0"/>
              <a:t>Mar 7;39(10):864-873</a:t>
            </a:r>
            <a:endParaRPr lang="en-GB" dirty="0"/>
          </a:p>
        </p:txBody>
      </p:sp>
      <p:grpSp>
        <p:nvGrpSpPr>
          <p:cNvPr id="5" name="Groep 4">
            <a:extLst>
              <a:ext uri="{FF2B5EF4-FFF2-40B4-BE49-F238E27FC236}">
                <a16:creationId xmlns:a16="http://schemas.microsoft.com/office/drawing/2014/main" id="{C19132B5-445B-354B-ADB1-20DB8CA7114A}"/>
              </a:ext>
            </a:extLst>
          </p:cNvPr>
          <p:cNvGrpSpPr/>
          <p:nvPr/>
        </p:nvGrpSpPr>
        <p:grpSpPr>
          <a:xfrm>
            <a:off x="6417549" y="4720091"/>
            <a:ext cx="3466731" cy="1406075"/>
            <a:chOff x="2453849" y="4294751"/>
            <a:chExt cx="5042270" cy="2004870"/>
          </a:xfrm>
        </p:grpSpPr>
        <p:pic>
          <p:nvPicPr>
            <p:cNvPr id="6" name="Picture 3">
              <a:extLst>
                <a:ext uri="{FF2B5EF4-FFF2-40B4-BE49-F238E27FC236}">
                  <a16:creationId xmlns:a16="http://schemas.microsoft.com/office/drawing/2014/main" id="{00C496B0-2577-0846-821D-B1106D3C13C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453849" y="4294751"/>
              <a:ext cx="2393479" cy="1998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9" name="Picture 4">
              <a:extLst>
                <a:ext uri="{FF2B5EF4-FFF2-40B4-BE49-F238E27FC236}">
                  <a16:creationId xmlns:a16="http://schemas.microsoft.com/office/drawing/2014/main" id="{208BF90A-174A-B44B-875E-A0E29ED7CF3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08149" y="4301384"/>
              <a:ext cx="2387970" cy="1998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 name="Tekstvak 9">
              <a:extLst>
                <a:ext uri="{FF2B5EF4-FFF2-40B4-BE49-F238E27FC236}">
                  <a16:creationId xmlns:a16="http://schemas.microsoft.com/office/drawing/2014/main" id="{6E4C722C-5D7C-0A4F-A71D-AD38848A85C1}"/>
                </a:ext>
              </a:extLst>
            </p:cNvPr>
            <p:cNvSpPr txBox="1"/>
            <p:nvPr/>
          </p:nvSpPr>
          <p:spPr>
            <a:xfrm>
              <a:off x="2475622" y="5858194"/>
              <a:ext cx="1696139" cy="394963"/>
            </a:xfrm>
            <a:prstGeom prst="rect">
              <a:avLst/>
            </a:prstGeom>
            <a:solidFill>
              <a:schemeClr val="bg1"/>
            </a:solidFill>
            <a:ln>
              <a:solidFill>
                <a:schemeClr val="tx1"/>
              </a:solidFill>
            </a:ln>
          </p:spPr>
          <p:txBody>
            <a:bodyPr wrap="none" rtlCol="0">
              <a:spAutoFit/>
            </a:bodyPr>
            <a:lstStyle/>
            <a:p>
              <a:r>
                <a:rPr lang="nl-BE" sz="1200"/>
                <a:t>TTNtv mutation</a:t>
              </a:r>
            </a:p>
          </p:txBody>
        </p:sp>
        <p:sp>
          <p:nvSpPr>
            <p:cNvPr id="11" name="Tekstvak 10">
              <a:extLst>
                <a:ext uri="{FF2B5EF4-FFF2-40B4-BE49-F238E27FC236}">
                  <a16:creationId xmlns:a16="http://schemas.microsoft.com/office/drawing/2014/main" id="{E235D044-3E1D-1F41-8690-BB5FA4861D43}"/>
                </a:ext>
              </a:extLst>
            </p:cNvPr>
            <p:cNvSpPr txBox="1"/>
            <p:nvPr/>
          </p:nvSpPr>
          <p:spPr>
            <a:xfrm>
              <a:off x="5108148" y="5872365"/>
              <a:ext cx="1836031" cy="394963"/>
            </a:xfrm>
            <a:prstGeom prst="rect">
              <a:avLst/>
            </a:prstGeom>
            <a:solidFill>
              <a:schemeClr val="bg1"/>
            </a:solidFill>
            <a:ln>
              <a:solidFill>
                <a:schemeClr val="tx1"/>
              </a:solidFill>
            </a:ln>
          </p:spPr>
          <p:txBody>
            <a:bodyPr wrap="none" rtlCol="0">
              <a:spAutoFit/>
            </a:bodyPr>
            <a:lstStyle/>
            <a:p>
              <a:r>
                <a:rPr lang="nl-BE" sz="1200" dirty="0"/>
                <a:t>No TTN mutation</a:t>
              </a:r>
            </a:p>
          </p:txBody>
        </p:sp>
      </p:grpSp>
    </p:spTree>
    <p:extLst>
      <p:ext uri="{BB962C8B-B14F-4D97-AF65-F5344CB8AC3E}">
        <p14:creationId xmlns:p14="http://schemas.microsoft.com/office/powerpoint/2010/main" val="157738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3710B56-10B2-4BE1-DBE2-3B741E7D7422}"/>
              </a:ext>
            </a:extLst>
          </p:cNvPr>
          <p:cNvSpPr>
            <a:spLocks noGrp="1"/>
          </p:cNvSpPr>
          <p:nvPr>
            <p:ph type="ctrTitle"/>
          </p:nvPr>
        </p:nvSpPr>
        <p:spPr>
          <a:xfrm>
            <a:off x="2209800" y="1371745"/>
            <a:ext cx="7772400" cy="2387600"/>
          </a:xfrm>
        </p:spPr>
        <p:txBody>
          <a:bodyPr/>
          <a:lstStyle/>
          <a:p>
            <a:r>
              <a:rPr lang="nl-BE" dirty="0"/>
              <a:t>Phenoclustering of DCM</a:t>
            </a:r>
          </a:p>
        </p:txBody>
      </p:sp>
      <p:sp>
        <p:nvSpPr>
          <p:cNvPr id="5" name="Ondertitel 4">
            <a:extLst>
              <a:ext uri="{FF2B5EF4-FFF2-40B4-BE49-F238E27FC236}">
                <a16:creationId xmlns:a16="http://schemas.microsoft.com/office/drawing/2014/main" id="{F95A4938-A48B-3BA2-F4F5-71654A1B394A}"/>
              </a:ext>
            </a:extLst>
          </p:cNvPr>
          <p:cNvSpPr>
            <a:spLocks noGrp="1"/>
          </p:cNvSpPr>
          <p:nvPr>
            <p:ph type="subTitle" idx="1"/>
          </p:nvPr>
        </p:nvSpPr>
        <p:spPr>
          <a:xfrm>
            <a:off x="2667000" y="3833021"/>
            <a:ext cx="6858000" cy="1655762"/>
          </a:xfrm>
        </p:spPr>
        <p:txBody>
          <a:bodyPr/>
          <a:lstStyle/>
          <a:p>
            <a:r>
              <a:rPr lang="nl-BE" dirty="0"/>
              <a:t>Unsupervised machine learning</a:t>
            </a:r>
            <a:r>
              <a:rPr lang="nl-BE" dirty="0">
                <a:sym typeface="Wingdings" pitchFamily="2" charset="2"/>
              </a:rPr>
              <a:t></a:t>
            </a:r>
            <a:r>
              <a:rPr lang="nl-BE" dirty="0"/>
              <a:t> supervised random forest tree analysis in n=795 DCM patients</a:t>
            </a:r>
          </a:p>
        </p:txBody>
      </p:sp>
      <p:pic>
        <p:nvPicPr>
          <p:cNvPr id="1026" name="Picture 2" descr="Intermezzo">
            <a:extLst>
              <a:ext uri="{FF2B5EF4-FFF2-40B4-BE49-F238E27FC236}">
                <a16:creationId xmlns:a16="http://schemas.microsoft.com/office/drawing/2014/main" id="{BC067CB6-47DE-03BE-7FA9-C4393210C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7091" y="406150"/>
            <a:ext cx="4017819" cy="22600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supervised Learning - Machine Learning Algorithms - TechVidvan">
            <a:extLst>
              <a:ext uri="{FF2B5EF4-FFF2-40B4-BE49-F238E27FC236}">
                <a16:creationId xmlns:a16="http://schemas.microsoft.com/office/drawing/2014/main" id="{3522CF82-AFC5-9E10-F0C5-01F04B0D6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2963" y="4800675"/>
            <a:ext cx="4946074" cy="184962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834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865EBB5-C1E5-FE1E-B6B7-FBB3DE0AFCE3}"/>
              </a:ext>
            </a:extLst>
          </p:cNvPr>
          <p:cNvPicPr>
            <a:picLocks noChangeAspect="1"/>
          </p:cNvPicPr>
          <p:nvPr/>
        </p:nvPicPr>
        <p:blipFill>
          <a:blip r:embed="rId2">
            <a:extLst>
              <a:ext uri="{BEBA8EAE-BF5A-486C-A8C5-ECC9F3942E4B}">
                <a14:imgProps xmlns:a14="http://schemas.microsoft.com/office/drawing/2010/main">
                  <a14:imgLayer>
                    <a14:imgEffect>
                      <a14:saturation sat="0"/>
                    </a14:imgEffect>
                  </a14:imgLayer>
                </a14:imgProps>
              </a:ext>
            </a:extLst>
          </a:blip>
          <a:stretch>
            <a:fillRect/>
          </a:stretch>
        </p:blipFill>
        <p:spPr>
          <a:xfrm>
            <a:off x="1763692" y="3090242"/>
            <a:ext cx="1220014" cy="1276694"/>
          </a:xfrm>
          <a:prstGeom prst="rect">
            <a:avLst/>
          </a:prstGeom>
          <a:ln>
            <a:solidFill>
              <a:schemeClr val="tx1"/>
            </a:solidFill>
          </a:ln>
        </p:spPr>
      </p:pic>
      <p:pic>
        <p:nvPicPr>
          <p:cNvPr id="8" name="Afbeelding 7" descr="Schermafbeelding 2017-06-13 om 18.06.28.png">
            <a:extLst>
              <a:ext uri="{FF2B5EF4-FFF2-40B4-BE49-F238E27FC236}">
                <a16:creationId xmlns:a16="http://schemas.microsoft.com/office/drawing/2014/main" id="{F8D15B85-AC5E-0058-B1EF-FE79347DF295}"/>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753697" y="4493453"/>
            <a:ext cx="1246139" cy="1253927"/>
          </a:xfrm>
          <a:prstGeom prst="rect">
            <a:avLst/>
          </a:prstGeom>
          <a:ln>
            <a:solidFill>
              <a:srgbClr val="000000"/>
            </a:solidFill>
          </a:ln>
        </p:spPr>
      </p:pic>
      <p:sp>
        <p:nvSpPr>
          <p:cNvPr id="2" name="Titel 1">
            <a:extLst>
              <a:ext uri="{FF2B5EF4-FFF2-40B4-BE49-F238E27FC236}">
                <a16:creationId xmlns:a16="http://schemas.microsoft.com/office/drawing/2014/main" id="{51D4CBB8-85CD-6245-92A0-C18849EBA911}"/>
              </a:ext>
            </a:extLst>
          </p:cNvPr>
          <p:cNvSpPr>
            <a:spLocks noGrp="1"/>
          </p:cNvSpPr>
          <p:nvPr>
            <p:ph type="title"/>
          </p:nvPr>
        </p:nvSpPr>
        <p:spPr>
          <a:xfrm>
            <a:off x="588379" y="335377"/>
            <a:ext cx="11320041" cy="857251"/>
          </a:xfrm>
        </p:spPr>
        <p:txBody>
          <a:bodyPr>
            <a:noAutofit/>
          </a:bodyPr>
          <a:lstStyle/>
          <a:p>
            <a:pPr algn="ctr"/>
            <a:r>
              <a:rPr lang="nl-BE" sz="3200" dirty="0"/>
              <a:t>Phenoclustering: clinics + genetics + </a:t>
            </a:r>
            <a:r>
              <a:rPr lang="nl-BE" sz="2800" dirty="0"/>
              <a:t>imaging</a:t>
            </a:r>
            <a:br>
              <a:rPr lang="nl-BE" sz="3200" dirty="0"/>
            </a:br>
            <a:r>
              <a:rPr lang="nl-BE" sz="3200" dirty="0"/>
              <a:t>n=795 DCM patients (Maastricht)</a:t>
            </a:r>
            <a:br>
              <a:rPr lang="nl-BE" sz="3200" dirty="0"/>
            </a:br>
            <a:endParaRPr lang="nl-BE" sz="3200" dirty="0"/>
          </a:p>
        </p:txBody>
      </p:sp>
      <p:pic>
        <p:nvPicPr>
          <p:cNvPr id="4" name="Tijdelijke aanduiding voor inhoud 3">
            <a:extLst>
              <a:ext uri="{FF2B5EF4-FFF2-40B4-BE49-F238E27FC236}">
                <a16:creationId xmlns:a16="http://schemas.microsoft.com/office/drawing/2014/main" id="{BE7F0D50-F741-2145-B745-0828C195FF10}"/>
              </a:ext>
            </a:extLst>
          </p:cNvPr>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bwMode="auto">
          <a:xfrm>
            <a:off x="3663950" y="2451894"/>
            <a:ext cx="4864100" cy="3098800"/>
          </a:xfrm>
          <a:prstGeom prst="rect">
            <a:avLst/>
          </a:prstGeom>
          <a:noFill/>
          <a:ln>
            <a:noFill/>
          </a:ln>
        </p:spPr>
      </p:pic>
      <p:sp>
        <p:nvSpPr>
          <p:cNvPr id="5" name="Tekstvak 4">
            <a:extLst>
              <a:ext uri="{FF2B5EF4-FFF2-40B4-BE49-F238E27FC236}">
                <a16:creationId xmlns:a16="http://schemas.microsoft.com/office/drawing/2014/main" id="{5F8CC6F2-B581-9F47-BEBB-E57E63CC159C}"/>
              </a:ext>
            </a:extLst>
          </p:cNvPr>
          <p:cNvSpPr txBox="1"/>
          <p:nvPr/>
        </p:nvSpPr>
        <p:spPr>
          <a:xfrm>
            <a:off x="401664" y="6007689"/>
            <a:ext cx="5541936" cy="646331"/>
          </a:xfrm>
          <a:prstGeom prst="rect">
            <a:avLst/>
          </a:prstGeom>
          <a:noFill/>
        </p:spPr>
        <p:txBody>
          <a:bodyPr wrap="square" rtlCol="0">
            <a:spAutoFit/>
          </a:bodyPr>
          <a:lstStyle/>
          <a:p>
            <a:r>
              <a:rPr lang="nl-BE" dirty="0"/>
              <a:t>n=795 DCM patients. Unsupervised machine learning 47 parameters +  random  forest tree analysis (supervised) </a:t>
            </a:r>
          </a:p>
        </p:txBody>
      </p:sp>
      <p:pic>
        <p:nvPicPr>
          <p:cNvPr id="10" name="Afbeelding 9">
            <a:extLst>
              <a:ext uri="{FF2B5EF4-FFF2-40B4-BE49-F238E27FC236}">
                <a16:creationId xmlns:a16="http://schemas.microsoft.com/office/drawing/2014/main" id="{D9BD57E2-263C-9A4E-9BBB-80D9C15D1BF8}"/>
              </a:ext>
            </a:extLst>
          </p:cNvPr>
          <p:cNvPicPr>
            <a:picLocks noChangeAspect="1"/>
          </p:cNvPicPr>
          <p:nvPr/>
        </p:nvPicPr>
        <p:blipFill>
          <a:blip r:embed="rId5"/>
          <a:stretch>
            <a:fillRect/>
          </a:stretch>
        </p:blipFill>
        <p:spPr>
          <a:xfrm>
            <a:off x="2993701" y="1467071"/>
            <a:ext cx="7674300" cy="4069572"/>
          </a:xfrm>
          <a:prstGeom prst="rect">
            <a:avLst/>
          </a:prstGeom>
        </p:spPr>
      </p:pic>
      <p:sp>
        <p:nvSpPr>
          <p:cNvPr id="11" name="Rechthoek 10">
            <a:extLst>
              <a:ext uri="{FF2B5EF4-FFF2-40B4-BE49-F238E27FC236}">
                <a16:creationId xmlns:a16="http://schemas.microsoft.com/office/drawing/2014/main" id="{F99E261B-C2F2-F74B-ACC5-8DE49360C57B}"/>
              </a:ext>
            </a:extLst>
          </p:cNvPr>
          <p:cNvSpPr/>
          <p:nvPr/>
        </p:nvSpPr>
        <p:spPr>
          <a:xfrm>
            <a:off x="6509302" y="6485530"/>
            <a:ext cx="4158703" cy="307777"/>
          </a:xfrm>
          <a:prstGeom prst="rect">
            <a:avLst/>
          </a:prstGeom>
        </p:spPr>
        <p:txBody>
          <a:bodyPr wrap="none">
            <a:spAutoFit/>
          </a:bodyPr>
          <a:lstStyle/>
          <a:p>
            <a:r>
              <a:rPr lang="nl-BE" sz="1400" i="1" dirty="0">
                <a:latin typeface="system-ui"/>
              </a:rPr>
              <a:t>Verdonschot JA. </a:t>
            </a:r>
            <a:r>
              <a:rPr lang="nl-BE" sz="1400" dirty="0">
                <a:latin typeface="system-ui"/>
              </a:rPr>
              <a:t>Eur Heart J. 2021 Jan 7;42(2):162-174.</a:t>
            </a:r>
            <a:endParaRPr lang="nl-BE" sz="1400" dirty="0"/>
          </a:p>
        </p:txBody>
      </p:sp>
      <p:pic>
        <p:nvPicPr>
          <p:cNvPr id="15" name="Afbeelding 14" descr="Schermafbeelding 2017-06-13 om 16.31.22.png">
            <a:extLst>
              <a:ext uri="{FF2B5EF4-FFF2-40B4-BE49-F238E27FC236}">
                <a16:creationId xmlns:a16="http://schemas.microsoft.com/office/drawing/2014/main" id="{A09979A5-786B-614B-B496-4C3DA765B067}"/>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1753698" y="1901758"/>
            <a:ext cx="1269727" cy="1100273"/>
          </a:xfrm>
          <a:prstGeom prst="rect">
            <a:avLst/>
          </a:prstGeom>
          <a:ln>
            <a:solidFill>
              <a:schemeClr val="tx1"/>
            </a:solidFill>
          </a:ln>
        </p:spPr>
      </p:pic>
      <p:sp>
        <p:nvSpPr>
          <p:cNvPr id="16" name="Tekstvak 15">
            <a:extLst>
              <a:ext uri="{FF2B5EF4-FFF2-40B4-BE49-F238E27FC236}">
                <a16:creationId xmlns:a16="http://schemas.microsoft.com/office/drawing/2014/main" id="{584D36FC-D412-7C4E-904F-90CE43E07115}"/>
              </a:ext>
            </a:extLst>
          </p:cNvPr>
          <p:cNvSpPr txBox="1"/>
          <p:nvPr/>
        </p:nvSpPr>
        <p:spPr>
          <a:xfrm>
            <a:off x="1753696" y="2742148"/>
            <a:ext cx="1220014" cy="276999"/>
          </a:xfrm>
          <a:prstGeom prst="rect">
            <a:avLst/>
          </a:prstGeom>
          <a:noFill/>
        </p:spPr>
        <p:txBody>
          <a:bodyPr wrap="none" rtlCol="0">
            <a:spAutoFit/>
          </a:bodyPr>
          <a:lstStyle/>
          <a:p>
            <a:r>
              <a:rPr lang="en-GB" sz="1200" u="sng" dirty="0">
                <a:solidFill>
                  <a:schemeClr val="bg1"/>
                </a:solidFill>
              </a:rPr>
              <a:t>Job </a:t>
            </a:r>
            <a:r>
              <a:rPr lang="en-GB" sz="1200" u="sng" dirty="0" err="1">
                <a:solidFill>
                  <a:schemeClr val="bg1"/>
                </a:solidFill>
              </a:rPr>
              <a:t>Verdonschot</a:t>
            </a:r>
            <a:endParaRPr lang="en-GB" sz="1200" u="sng" dirty="0">
              <a:solidFill>
                <a:schemeClr val="bg1"/>
              </a:solidFill>
            </a:endParaRPr>
          </a:p>
        </p:txBody>
      </p:sp>
      <p:sp>
        <p:nvSpPr>
          <p:cNvPr id="20" name="Tekstvak 19">
            <a:extLst>
              <a:ext uri="{FF2B5EF4-FFF2-40B4-BE49-F238E27FC236}">
                <a16:creationId xmlns:a16="http://schemas.microsoft.com/office/drawing/2014/main" id="{03D2A702-0657-B945-AA93-51E07ECDCD93}"/>
              </a:ext>
            </a:extLst>
          </p:cNvPr>
          <p:cNvSpPr txBox="1"/>
          <p:nvPr/>
        </p:nvSpPr>
        <p:spPr>
          <a:xfrm>
            <a:off x="1753697" y="5476862"/>
            <a:ext cx="1240005" cy="276999"/>
          </a:xfrm>
          <a:prstGeom prst="rect">
            <a:avLst/>
          </a:prstGeom>
          <a:noFill/>
        </p:spPr>
        <p:txBody>
          <a:bodyPr wrap="square" rtlCol="0">
            <a:spAutoFit/>
          </a:bodyPr>
          <a:lstStyle/>
          <a:p>
            <a:r>
              <a:rPr lang="en-GB" sz="1200" u="sng" dirty="0">
                <a:solidFill>
                  <a:schemeClr val="bg1"/>
                </a:solidFill>
              </a:rPr>
              <a:t>Mark </a:t>
            </a:r>
            <a:r>
              <a:rPr lang="en-GB" sz="1200" u="sng" dirty="0" err="1">
                <a:solidFill>
                  <a:schemeClr val="bg1"/>
                </a:solidFill>
              </a:rPr>
              <a:t>Hazebroek</a:t>
            </a:r>
            <a:endParaRPr lang="en-GB" sz="1200" u="sng" dirty="0">
              <a:solidFill>
                <a:schemeClr val="bg1"/>
              </a:solidFill>
            </a:endParaRPr>
          </a:p>
        </p:txBody>
      </p:sp>
      <p:sp>
        <p:nvSpPr>
          <p:cNvPr id="6" name="AutoShape 2" descr="GeplakteAfbeelding-5.pdf">
            <a:extLst>
              <a:ext uri="{FF2B5EF4-FFF2-40B4-BE49-F238E27FC236}">
                <a16:creationId xmlns:a16="http://schemas.microsoft.com/office/drawing/2014/main" id="{39AFF7B3-C15F-1842-966C-7F0B95D8E41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12" name="Tekstvak 11">
            <a:extLst>
              <a:ext uri="{FF2B5EF4-FFF2-40B4-BE49-F238E27FC236}">
                <a16:creationId xmlns:a16="http://schemas.microsoft.com/office/drawing/2014/main" id="{F4609BFA-4AC9-A2FA-D811-A0591C9BB904}"/>
              </a:ext>
            </a:extLst>
          </p:cNvPr>
          <p:cNvSpPr txBox="1"/>
          <p:nvPr/>
        </p:nvSpPr>
        <p:spPr>
          <a:xfrm>
            <a:off x="1763692" y="4089938"/>
            <a:ext cx="1216872" cy="276999"/>
          </a:xfrm>
          <a:prstGeom prst="rect">
            <a:avLst/>
          </a:prstGeom>
          <a:noFill/>
        </p:spPr>
        <p:txBody>
          <a:bodyPr wrap="none" rtlCol="0">
            <a:spAutoFit/>
          </a:bodyPr>
          <a:lstStyle/>
          <a:p>
            <a:r>
              <a:rPr lang="en-GB" sz="1200" u="sng" dirty="0" err="1">
                <a:solidFill>
                  <a:schemeClr val="bg1"/>
                </a:solidFill>
              </a:rPr>
              <a:t>Michiel</a:t>
            </a:r>
            <a:r>
              <a:rPr lang="en-GB" sz="1200" u="sng" dirty="0">
                <a:solidFill>
                  <a:schemeClr val="bg1"/>
                </a:solidFill>
              </a:rPr>
              <a:t> </a:t>
            </a:r>
            <a:r>
              <a:rPr lang="en-GB" sz="1200" u="sng" dirty="0" err="1">
                <a:solidFill>
                  <a:schemeClr val="bg1"/>
                </a:solidFill>
              </a:rPr>
              <a:t>Henkens</a:t>
            </a:r>
            <a:endParaRPr lang="en-GB" sz="1200" u="sng" dirty="0">
              <a:solidFill>
                <a:schemeClr val="bg1"/>
              </a:solidFill>
            </a:endParaRPr>
          </a:p>
        </p:txBody>
      </p:sp>
      <p:sp>
        <p:nvSpPr>
          <p:cNvPr id="9" name="Tekstvak 8">
            <a:extLst>
              <a:ext uri="{FF2B5EF4-FFF2-40B4-BE49-F238E27FC236}">
                <a16:creationId xmlns:a16="http://schemas.microsoft.com/office/drawing/2014/main" id="{A1097B5B-1375-0FFB-D3DB-FA3572E16B30}"/>
              </a:ext>
            </a:extLst>
          </p:cNvPr>
          <p:cNvSpPr txBox="1"/>
          <p:nvPr/>
        </p:nvSpPr>
        <p:spPr>
          <a:xfrm>
            <a:off x="6830851" y="1181296"/>
            <a:ext cx="1789721" cy="646331"/>
          </a:xfrm>
          <a:prstGeom prst="rect">
            <a:avLst/>
          </a:prstGeom>
          <a:noFill/>
        </p:spPr>
        <p:txBody>
          <a:bodyPr wrap="none" rtlCol="0">
            <a:spAutoFit/>
          </a:bodyPr>
          <a:lstStyle/>
          <a:p>
            <a:pPr algn="ctr"/>
            <a:r>
              <a:rPr lang="nl-BE" b="1" dirty="0"/>
              <a:t>Gene mutations!</a:t>
            </a:r>
          </a:p>
          <a:p>
            <a:pPr algn="ctr"/>
            <a:r>
              <a:rPr lang="nl-BE" b="1" dirty="0"/>
              <a:t>Fibrosis</a:t>
            </a:r>
          </a:p>
        </p:txBody>
      </p:sp>
      <p:sp>
        <p:nvSpPr>
          <p:cNvPr id="13" name="Tekstvak 12">
            <a:extLst>
              <a:ext uri="{FF2B5EF4-FFF2-40B4-BE49-F238E27FC236}">
                <a16:creationId xmlns:a16="http://schemas.microsoft.com/office/drawing/2014/main" id="{A2D75A83-7C48-F550-DF51-14F890E7F2F0}"/>
              </a:ext>
            </a:extLst>
          </p:cNvPr>
          <p:cNvSpPr txBox="1"/>
          <p:nvPr/>
        </p:nvSpPr>
        <p:spPr>
          <a:xfrm>
            <a:off x="5162297" y="1130520"/>
            <a:ext cx="1588255" cy="646331"/>
          </a:xfrm>
          <a:prstGeom prst="rect">
            <a:avLst/>
          </a:prstGeom>
          <a:noFill/>
        </p:spPr>
        <p:txBody>
          <a:bodyPr wrap="none" rtlCol="0">
            <a:spAutoFit/>
          </a:bodyPr>
          <a:lstStyle/>
          <a:p>
            <a:pPr algn="ctr"/>
            <a:r>
              <a:rPr lang="nl-BE" b="1" dirty="0"/>
              <a:t>Auto-immune!</a:t>
            </a:r>
          </a:p>
          <a:p>
            <a:pPr algn="ctr"/>
            <a:r>
              <a:rPr lang="nl-BE" b="1" dirty="0"/>
              <a:t>Inflammation</a:t>
            </a:r>
          </a:p>
        </p:txBody>
      </p:sp>
      <p:sp>
        <p:nvSpPr>
          <p:cNvPr id="14" name="Tekstvak 13">
            <a:extLst>
              <a:ext uri="{FF2B5EF4-FFF2-40B4-BE49-F238E27FC236}">
                <a16:creationId xmlns:a16="http://schemas.microsoft.com/office/drawing/2014/main" id="{BA4305C0-9730-2827-7F3D-9F03675B00E4}"/>
              </a:ext>
            </a:extLst>
          </p:cNvPr>
          <p:cNvSpPr txBox="1"/>
          <p:nvPr/>
        </p:nvSpPr>
        <p:spPr>
          <a:xfrm>
            <a:off x="3355756" y="1419888"/>
            <a:ext cx="1759392" cy="369332"/>
          </a:xfrm>
          <a:prstGeom prst="rect">
            <a:avLst/>
          </a:prstGeom>
          <a:noFill/>
        </p:spPr>
        <p:txBody>
          <a:bodyPr wrap="none" rtlCol="0">
            <a:spAutoFit/>
          </a:bodyPr>
          <a:lstStyle/>
          <a:p>
            <a:r>
              <a:rPr lang="nl-BE" dirty="0"/>
              <a:t>Mild dysfunction</a:t>
            </a:r>
          </a:p>
        </p:txBody>
      </p:sp>
      <p:sp>
        <p:nvSpPr>
          <p:cNvPr id="17" name="Tekstvak 16">
            <a:extLst>
              <a:ext uri="{FF2B5EF4-FFF2-40B4-BE49-F238E27FC236}">
                <a16:creationId xmlns:a16="http://schemas.microsoft.com/office/drawing/2014/main" id="{751B653D-6CD7-5DD2-0C5F-B0496EC2C79C}"/>
              </a:ext>
            </a:extLst>
          </p:cNvPr>
          <p:cNvSpPr txBox="1"/>
          <p:nvPr/>
        </p:nvSpPr>
        <p:spPr>
          <a:xfrm>
            <a:off x="8779708" y="1403365"/>
            <a:ext cx="1964577" cy="369332"/>
          </a:xfrm>
          <a:prstGeom prst="rect">
            <a:avLst/>
          </a:prstGeom>
          <a:noFill/>
        </p:spPr>
        <p:txBody>
          <a:bodyPr wrap="none" rtlCol="0">
            <a:spAutoFit/>
          </a:bodyPr>
          <a:lstStyle/>
          <a:p>
            <a:r>
              <a:rPr lang="nl-BE" dirty="0"/>
              <a:t>Severe dysfunction</a:t>
            </a:r>
          </a:p>
        </p:txBody>
      </p:sp>
      <p:sp>
        <p:nvSpPr>
          <p:cNvPr id="18" name="Rechteraccolade 17">
            <a:extLst>
              <a:ext uri="{FF2B5EF4-FFF2-40B4-BE49-F238E27FC236}">
                <a16:creationId xmlns:a16="http://schemas.microsoft.com/office/drawing/2014/main" id="{DD6ECD18-E644-EC6A-15C0-031F52AC8F82}"/>
              </a:ext>
            </a:extLst>
          </p:cNvPr>
          <p:cNvSpPr/>
          <p:nvPr/>
        </p:nvSpPr>
        <p:spPr>
          <a:xfrm rot="5400000">
            <a:off x="7627895" y="2975012"/>
            <a:ext cx="419194" cy="5138508"/>
          </a:xfrm>
          <a:prstGeom prst="rightBrace">
            <a:avLst>
              <a:gd name="adj1" fmla="val 0"/>
              <a:gd name="adj2" fmla="val 50994"/>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9" name="Tekstvak 18">
            <a:extLst>
              <a:ext uri="{FF2B5EF4-FFF2-40B4-BE49-F238E27FC236}">
                <a16:creationId xmlns:a16="http://schemas.microsoft.com/office/drawing/2014/main" id="{C97A26C2-9FFE-B9CA-E0DC-01977657BBA3}"/>
              </a:ext>
            </a:extLst>
          </p:cNvPr>
          <p:cNvSpPr txBox="1"/>
          <p:nvPr/>
        </p:nvSpPr>
        <p:spPr>
          <a:xfrm>
            <a:off x="6992977" y="5798996"/>
            <a:ext cx="1671483" cy="369332"/>
          </a:xfrm>
          <a:prstGeom prst="rect">
            <a:avLst/>
          </a:prstGeom>
          <a:noFill/>
          <a:ln>
            <a:solidFill>
              <a:schemeClr val="tx1"/>
            </a:solidFill>
          </a:ln>
        </p:spPr>
        <p:txBody>
          <a:bodyPr wrap="none" rtlCol="0">
            <a:spAutoFit/>
          </a:bodyPr>
          <a:lstStyle/>
          <a:p>
            <a:r>
              <a:rPr lang="nl-BE" dirty="0"/>
              <a:t>Worse outcome</a:t>
            </a:r>
          </a:p>
        </p:txBody>
      </p:sp>
    </p:spTree>
    <p:extLst>
      <p:ext uri="{BB962C8B-B14F-4D97-AF65-F5344CB8AC3E}">
        <p14:creationId xmlns:p14="http://schemas.microsoft.com/office/powerpoint/2010/main" val="2932388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CD62ED-D4CD-3A4E-A2F3-4990B0B38B62}"/>
              </a:ext>
            </a:extLst>
          </p:cNvPr>
          <p:cNvSpPr>
            <a:spLocks noGrp="1"/>
          </p:cNvSpPr>
          <p:nvPr>
            <p:ph type="title"/>
          </p:nvPr>
        </p:nvSpPr>
        <p:spPr/>
        <p:txBody>
          <a:bodyPr/>
          <a:lstStyle/>
          <a:p>
            <a:r>
              <a:rPr lang="nl-BE" dirty="0"/>
              <a:t>Dilated cardiomyopathy</a:t>
            </a:r>
          </a:p>
        </p:txBody>
      </p:sp>
      <p:sp>
        <p:nvSpPr>
          <p:cNvPr id="3" name="Tijdelijke aanduiding voor inhoud 2">
            <a:extLst>
              <a:ext uri="{FF2B5EF4-FFF2-40B4-BE49-F238E27FC236}">
                <a16:creationId xmlns:a16="http://schemas.microsoft.com/office/drawing/2014/main" id="{0C2CE244-D733-1048-87E9-E5A7AC6C47B2}"/>
              </a:ext>
            </a:extLst>
          </p:cNvPr>
          <p:cNvSpPr>
            <a:spLocks noGrp="1"/>
          </p:cNvSpPr>
          <p:nvPr>
            <p:ph idx="1"/>
          </p:nvPr>
        </p:nvSpPr>
        <p:spPr>
          <a:xfrm>
            <a:off x="1981200" y="1355606"/>
            <a:ext cx="8229600" cy="4525963"/>
          </a:xfrm>
        </p:spPr>
        <p:txBody>
          <a:bodyPr>
            <a:normAutofit/>
          </a:bodyPr>
          <a:lstStyle/>
          <a:p>
            <a:r>
              <a:rPr lang="nl-BE" sz="2400" dirty="0"/>
              <a:t>Heart failure with reduced EF, Europe and US:  13 million!</a:t>
            </a:r>
          </a:p>
          <a:p>
            <a:r>
              <a:rPr lang="nl-BE" sz="2400" dirty="0"/>
              <a:t>DCM: 1/3 of HFrEF </a:t>
            </a:r>
            <a:r>
              <a:rPr lang="nl-BE" sz="2400" dirty="0">
                <a:sym typeface="Wingdings" pitchFamily="2" charset="2"/>
              </a:rPr>
              <a:t> 4 million.</a:t>
            </a:r>
          </a:p>
          <a:p>
            <a:r>
              <a:rPr lang="nl-BE" sz="2400" u="sng" dirty="0">
                <a:sym typeface="Wingdings" pitchFamily="2" charset="2"/>
              </a:rPr>
              <a:t>30 % pathogenic variant</a:t>
            </a:r>
            <a:r>
              <a:rPr lang="nl-BE" sz="2400" dirty="0">
                <a:sym typeface="Wingdings" pitchFamily="2" charset="2"/>
              </a:rPr>
              <a:t>, </a:t>
            </a:r>
            <a:r>
              <a:rPr lang="nl-BE" sz="2400" u="sng" dirty="0">
                <a:sym typeface="Wingdings" pitchFamily="2" charset="2"/>
              </a:rPr>
              <a:t>25 % increased cardiac inflammation </a:t>
            </a:r>
            <a:endParaRPr lang="nl-BE" sz="2400" u="sng" dirty="0"/>
          </a:p>
        </p:txBody>
      </p:sp>
      <p:pic>
        <p:nvPicPr>
          <p:cNvPr id="4" name="Afbeelding 3">
            <a:extLst>
              <a:ext uri="{FF2B5EF4-FFF2-40B4-BE49-F238E27FC236}">
                <a16:creationId xmlns:a16="http://schemas.microsoft.com/office/drawing/2014/main" id="{159D2753-5BE9-B14A-867C-65238878AD6C}"/>
              </a:ext>
            </a:extLst>
          </p:cNvPr>
          <p:cNvPicPr>
            <a:picLocks noChangeAspect="1"/>
          </p:cNvPicPr>
          <p:nvPr/>
        </p:nvPicPr>
        <p:blipFill>
          <a:blip r:embed="rId3"/>
          <a:stretch>
            <a:fillRect/>
          </a:stretch>
        </p:blipFill>
        <p:spPr>
          <a:xfrm>
            <a:off x="2711551" y="4828750"/>
            <a:ext cx="1750863" cy="1678580"/>
          </a:xfrm>
          <a:prstGeom prst="rect">
            <a:avLst/>
          </a:prstGeom>
          <a:ln>
            <a:solidFill>
              <a:schemeClr val="tx1"/>
            </a:solidFill>
          </a:ln>
        </p:spPr>
      </p:pic>
      <p:pic>
        <p:nvPicPr>
          <p:cNvPr id="5" name="Afbeelding 4">
            <a:extLst>
              <a:ext uri="{FF2B5EF4-FFF2-40B4-BE49-F238E27FC236}">
                <a16:creationId xmlns:a16="http://schemas.microsoft.com/office/drawing/2014/main" id="{219BC2E8-95C4-D948-995D-0C9DC51D8D76}"/>
              </a:ext>
            </a:extLst>
          </p:cNvPr>
          <p:cNvPicPr>
            <a:picLocks noChangeAspect="1"/>
          </p:cNvPicPr>
          <p:nvPr/>
        </p:nvPicPr>
        <p:blipFill>
          <a:blip r:embed="rId4"/>
          <a:stretch>
            <a:fillRect/>
          </a:stretch>
        </p:blipFill>
        <p:spPr>
          <a:xfrm>
            <a:off x="7562852" y="4828749"/>
            <a:ext cx="1841975" cy="1697672"/>
          </a:xfrm>
          <a:prstGeom prst="rect">
            <a:avLst/>
          </a:prstGeom>
          <a:ln>
            <a:solidFill>
              <a:schemeClr val="tx1"/>
            </a:solidFill>
          </a:ln>
        </p:spPr>
      </p:pic>
      <p:sp>
        <p:nvSpPr>
          <p:cNvPr id="6" name="Tekstvak 5">
            <a:extLst>
              <a:ext uri="{FF2B5EF4-FFF2-40B4-BE49-F238E27FC236}">
                <a16:creationId xmlns:a16="http://schemas.microsoft.com/office/drawing/2014/main" id="{0AFBEB3A-B017-F24E-A466-957B3B3C6886}"/>
              </a:ext>
            </a:extLst>
          </p:cNvPr>
          <p:cNvSpPr txBox="1"/>
          <p:nvPr/>
        </p:nvSpPr>
        <p:spPr>
          <a:xfrm>
            <a:off x="7740277" y="4428640"/>
            <a:ext cx="1474763" cy="400110"/>
          </a:xfrm>
          <a:prstGeom prst="rect">
            <a:avLst/>
          </a:prstGeom>
          <a:noFill/>
        </p:spPr>
        <p:txBody>
          <a:bodyPr wrap="none" rtlCol="0">
            <a:spAutoFit/>
          </a:bodyPr>
          <a:lstStyle/>
          <a:p>
            <a:r>
              <a:rPr lang="nl-BE" sz="2000" u="sng" dirty="0"/>
              <a:t>Dilated CMP</a:t>
            </a:r>
          </a:p>
        </p:txBody>
      </p:sp>
      <p:sp>
        <p:nvSpPr>
          <p:cNvPr id="8" name="Tekstvak 7">
            <a:extLst>
              <a:ext uri="{FF2B5EF4-FFF2-40B4-BE49-F238E27FC236}">
                <a16:creationId xmlns:a16="http://schemas.microsoft.com/office/drawing/2014/main" id="{CC378AE6-5686-5D4D-A24C-1A3DFF31DB87}"/>
              </a:ext>
            </a:extLst>
          </p:cNvPr>
          <p:cNvSpPr txBox="1"/>
          <p:nvPr/>
        </p:nvSpPr>
        <p:spPr>
          <a:xfrm>
            <a:off x="3133972" y="4446132"/>
            <a:ext cx="906017" cy="400110"/>
          </a:xfrm>
          <a:prstGeom prst="rect">
            <a:avLst/>
          </a:prstGeom>
          <a:noFill/>
        </p:spPr>
        <p:txBody>
          <a:bodyPr wrap="none" rtlCol="0">
            <a:spAutoFit/>
          </a:bodyPr>
          <a:lstStyle/>
          <a:p>
            <a:r>
              <a:rPr lang="nl-BE" sz="2000" u="sng" dirty="0"/>
              <a:t>Cancer</a:t>
            </a:r>
          </a:p>
        </p:txBody>
      </p:sp>
      <p:sp>
        <p:nvSpPr>
          <p:cNvPr id="9" name="Tekstvak 8">
            <a:extLst>
              <a:ext uri="{FF2B5EF4-FFF2-40B4-BE49-F238E27FC236}">
                <a16:creationId xmlns:a16="http://schemas.microsoft.com/office/drawing/2014/main" id="{8CDB6DF5-48A9-CC4D-A5AB-2E221196E54B}"/>
              </a:ext>
            </a:extLst>
          </p:cNvPr>
          <p:cNvSpPr txBox="1"/>
          <p:nvPr/>
        </p:nvSpPr>
        <p:spPr>
          <a:xfrm>
            <a:off x="4655408" y="4828749"/>
            <a:ext cx="2788969" cy="707886"/>
          </a:xfrm>
          <a:prstGeom prst="rect">
            <a:avLst/>
          </a:prstGeom>
          <a:noFill/>
        </p:spPr>
        <p:txBody>
          <a:bodyPr wrap="none" rtlCol="0">
            <a:spAutoFit/>
          </a:bodyPr>
          <a:lstStyle/>
          <a:p>
            <a:r>
              <a:rPr lang="nl-BE" sz="2000" dirty="0"/>
              <a:t>2/3: (Epi)genetics/ageing</a:t>
            </a:r>
          </a:p>
          <a:p>
            <a:r>
              <a:rPr lang="nl-BE" sz="2000" dirty="0"/>
              <a:t>1/3: Environmental</a:t>
            </a:r>
          </a:p>
        </p:txBody>
      </p:sp>
      <p:sp>
        <p:nvSpPr>
          <p:cNvPr id="10" name="Tekstvak 9">
            <a:extLst>
              <a:ext uri="{FF2B5EF4-FFF2-40B4-BE49-F238E27FC236}">
                <a16:creationId xmlns:a16="http://schemas.microsoft.com/office/drawing/2014/main" id="{6FE6A790-56A7-FD43-BAF9-2B717418B5F3}"/>
              </a:ext>
            </a:extLst>
          </p:cNvPr>
          <p:cNvSpPr txBox="1"/>
          <p:nvPr/>
        </p:nvSpPr>
        <p:spPr>
          <a:xfrm>
            <a:off x="4901066" y="5507616"/>
            <a:ext cx="1904689" cy="1477328"/>
          </a:xfrm>
          <a:prstGeom prst="rect">
            <a:avLst/>
          </a:prstGeom>
          <a:noFill/>
        </p:spPr>
        <p:txBody>
          <a:bodyPr wrap="none" rtlCol="0">
            <a:spAutoFit/>
          </a:bodyPr>
          <a:lstStyle/>
          <a:p>
            <a:pPr marL="285744" indent="-285744">
              <a:buFont typeface="Arial" panose="020B0604020202020204" pitchFamily="34" charset="0"/>
              <a:buChar char="•"/>
            </a:pPr>
            <a:r>
              <a:rPr lang="nl-BE" dirty="0"/>
              <a:t>Obesity (1:5)</a:t>
            </a:r>
          </a:p>
          <a:p>
            <a:pPr marL="285744" indent="-285744">
              <a:buFont typeface="Arial" panose="020B0604020202020204" pitchFamily="34" charset="0"/>
              <a:buChar char="•"/>
            </a:pPr>
            <a:r>
              <a:rPr lang="nl-BE" dirty="0"/>
              <a:t>Alcohol (1:5)</a:t>
            </a:r>
          </a:p>
          <a:p>
            <a:pPr marL="285744" indent="-285744">
              <a:buFont typeface="Arial" panose="020B0604020202020204" pitchFamily="34" charset="0"/>
              <a:buChar char="•"/>
            </a:pPr>
            <a:r>
              <a:rPr lang="nl-BE" dirty="0"/>
              <a:t>Infections (1:5)</a:t>
            </a:r>
          </a:p>
          <a:p>
            <a:pPr marL="285744" indent="-285744">
              <a:buFont typeface="Arial" panose="020B0604020202020204" pitchFamily="34" charset="0"/>
              <a:buChar char="•"/>
            </a:pPr>
            <a:r>
              <a:rPr lang="nl-BE" dirty="0"/>
              <a:t>(Smoking (1:3))</a:t>
            </a:r>
            <a:br>
              <a:rPr lang="nl-BE" dirty="0"/>
            </a:br>
            <a:r>
              <a:rPr lang="nl-BE" dirty="0"/>
              <a:t>….</a:t>
            </a:r>
          </a:p>
        </p:txBody>
      </p:sp>
      <p:pic>
        <p:nvPicPr>
          <p:cNvPr id="12" name="Tijdelijke aanduiding voor inhoud 6">
            <a:extLst>
              <a:ext uri="{FF2B5EF4-FFF2-40B4-BE49-F238E27FC236}">
                <a16:creationId xmlns:a16="http://schemas.microsoft.com/office/drawing/2014/main" id="{268F14DD-4846-9949-91DB-0C2E68DF84C7}"/>
              </a:ext>
            </a:extLst>
          </p:cNvPr>
          <p:cNvPicPr>
            <a:picLocks noChangeAspect="1"/>
          </p:cNvPicPr>
          <p:nvPr/>
        </p:nvPicPr>
        <p:blipFill>
          <a:blip r:embed="rId5"/>
          <a:stretch>
            <a:fillRect/>
          </a:stretch>
        </p:blipFill>
        <p:spPr>
          <a:xfrm>
            <a:off x="4799499" y="2799952"/>
            <a:ext cx="2514600" cy="1333500"/>
          </a:xfrm>
          <a:prstGeom prst="rect">
            <a:avLst/>
          </a:prstGeom>
          <a:ln>
            <a:solidFill>
              <a:schemeClr val="accent4">
                <a:lumMod val="50000"/>
              </a:schemeClr>
            </a:solidFill>
          </a:ln>
        </p:spPr>
      </p:pic>
      <p:pic>
        <p:nvPicPr>
          <p:cNvPr id="13" name="Afbeelding 12">
            <a:extLst>
              <a:ext uri="{FF2B5EF4-FFF2-40B4-BE49-F238E27FC236}">
                <a16:creationId xmlns:a16="http://schemas.microsoft.com/office/drawing/2014/main" id="{1FC984E2-296C-7444-A8A4-284FAE5AB8CE}"/>
              </a:ext>
            </a:extLst>
          </p:cNvPr>
          <p:cNvPicPr>
            <a:picLocks noChangeAspect="1"/>
          </p:cNvPicPr>
          <p:nvPr/>
        </p:nvPicPr>
        <p:blipFill>
          <a:blip r:embed="rId6"/>
          <a:stretch>
            <a:fillRect/>
          </a:stretch>
        </p:blipFill>
        <p:spPr>
          <a:xfrm>
            <a:off x="2749540" y="2799953"/>
            <a:ext cx="1674879" cy="1328739"/>
          </a:xfrm>
          <a:prstGeom prst="rect">
            <a:avLst/>
          </a:prstGeom>
          <a:ln>
            <a:solidFill>
              <a:schemeClr val="accent4">
                <a:lumMod val="50000"/>
              </a:schemeClr>
            </a:solidFill>
          </a:ln>
        </p:spPr>
      </p:pic>
      <p:pic>
        <p:nvPicPr>
          <p:cNvPr id="14" name="Afbeelding 13">
            <a:extLst>
              <a:ext uri="{FF2B5EF4-FFF2-40B4-BE49-F238E27FC236}">
                <a16:creationId xmlns:a16="http://schemas.microsoft.com/office/drawing/2014/main" id="{A5995E1D-AEE4-AD45-879F-0E6BB056A5C6}"/>
              </a:ext>
            </a:extLst>
          </p:cNvPr>
          <p:cNvPicPr>
            <a:picLocks noChangeAspect="1"/>
          </p:cNvPicPr>
          <p:nvPr/>
        </p:nvPicPr>
        <p:blipFill>
          <a:blip r:embed="rId7"/>
          <a:stretch>
            <a:fillRect/>
          </a:stretch>
        </p:blipFill>
        <p:spPr>
          <a:xfrm>
            <a:off x="7551950" y="2814861"/>
            <a:ext cx="1863776" cy="1328739"/>
          </a:xfrm>
          <a:prstGeom prst="rect">
            <a:avLst/>
          </a:prstGeom>
        </p:spPr>
      </p:pic>
    </p:spTree>
    <p:extLst>
      <p:ext uri="{BB962C8B-B14F-4D97-AF65-F5344CB8AC3E}">
        <p14:creationId xmlns:p14="http://schemas.microsoft.com/office/powerpoint/2010/main" val="4085671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F36EA-1892-1C47-AE46-693B7ADDE24C}"/>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6C511D24-9BCC-CD44-ABD4-C831DC13EABF}"/>
              </a:ext>
            </a:extLst>
          </p:cNvPr>
          <p:cNvSpPr>
            <a:spLocks noGrp="1"/>
          </p:cNvSpPr>
          <p:nvPr>
            <p:ph idx="1"/>
          </p:nvPr>
        </p:nvSpPr>
        <p:spPr/>
        <p:txBody>
          <a:bodyPr/>
          <a:lstStyle/>
          <a:p>
            <a:endParaRPr lang="nl-BE"/>
          </a:p>
        </p:txBody>
      </p:sp>
      <p:pic>
        <p:nvPicPr>
          <p:cNvPr id="6" name="Afbeelding 5">
            <a:extLst>
              <a:ext uri="{FF2B5EF4-FFF2-40B4-BE49-F238E27FC236}">
                <a16:creationId xmlns:a16="http://schemas.microsoft.com/office/drawing/2014/main" id="{B4CD0D11-4756-4C40-8E6E-34C0A37F5BF3}"/>
              </a:ext>
            </a:extLst>
          </p:cNvPr>
          <p:cNvPicPr>
            <a:picLocks noChangeAspect="1"/>
          </p:cNvPicPr>
          <p:nvPr/>
        </p:nvPicPr>
        <p:blipFill>
          <a:blip r:embed="rId2"/>
          <a:stretch>
            <a:fillRect/>
          </a:stretch>
        </p:blipFill>
        <p:spPr>
          <a:xfrm>
            <a:off x="2152651" y="221486"/>
            <a:ext cx="8236304" cy="5955481"/>
          </a:xfrm>
          <a:prstGeom prst="rect">
            <a:avLst/>
          </a:prstGeom>
        </p:spPr>
      </p:pic>
      <p:sp>
        <p:nvSpPr>
          <p:cNvPr id="5" name="Rechthoek 4">
            <a:extLst>
              <a:ext uri="{FF2B5EF4-FFF2-40B4-BE49-F238E27FC236}">
                <a16:creationId xmlns:a16="http://schemas.microsoft.com/office/drawing/2014/main" id="{013103F2-BF5B-8F46-88EB-FE714CBBCA09}"/>
              </a:ext>
            </a:extLst>
          </p:cNvPr>
          <p:cNvSpPr/>
          <p:nvPr/>
        </p:nvSpPr>
        <p:spPr>
          <a:xfrm>
            <a:off x="6509302" y="6485530"/>
            <a:ext cx="4158703" cy="307777"/>
          </a:xfrm>
          <a:prstGeom prst="rect">
            <a:avLst/>
          </a:prstGeom>
        </p:spPr>
        <p:txBody>
          <a:bodyPr wrap="none">
            <a:spAutoFit/>
          </a:bodyPr>
          <a:lstStyle/>
          <a:p>
            <a:r>
              <a:rPr lang="nl-BE" sz="1400" i="1" dirty="0">
                <a:latin typeface="system-ui"/>
              </a:rPr>
              <a:t>Verdonschot JA. </a:t>
            </a:r>
            <a:r>
              <a:rPr lang="nl-BE" sz="1400" dirty="0">
                <a:latin typeface="system-ui"/>
              </a:rPr>
              <a:t>Eur Heart J. 2021 Jan 7;42(2):162-174.</a:t>
            </a:r>
            <a:endParaRPr lang="nl-BE" sz="1400" dirty="0"/>
          </a:p>
        </p:txBody>
      </p:sp>
    </p:spTree>
    <p:extLst>
      <p:ext uri="{BB962C8B-B14F-4D97-AF65-F5344CB8AC3E}">
        <p14:creationId xmlns:p14="http://schemas.microsoft.com/office/powerpoint/2010/main" val="3196769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8A75851A-53DD-6F4E-BF03-CDBAC9B8E018}"/>
              </a:ext>
            </a:extLst>
          </p:cNvPr>
          <p:cNvGrpSpPr/>
          <p:nvPr/>
        </p:nvGrpSpPr>
        <p:grpSpPr>
          <a:xfrm>
            <a:off x="2134839" y="1652491"/>
            <a:ext cx="7057404" cy="2304504"/>
            <a:chOff x="828598" y="578314"/>
            <a:chExt cx="9409872" cy="3072671"/>
          </a:xfrm>
        </p:grpSpPr>
        <p:pic>
          <p:nvPicPr>
            <p:cNvPr id="5" name="Graphic 4" descr="DNA">
              <a:extLst>
                <a:ext uri="{FF2B5EF4-FFF2-40B4-BE49-F238E27FC236}">
                  <a16:creationId xmlns:a16="http://schemas.microsoft.com/office/drawing/2014/main" id="{36402CA1-EC5C-A74F-B48C-881DDEADCF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24337" y="2407896"/>
              <a:ext cx="557797" cy="557797"/>
            </a:xfrm>
            <a:prstGeom prst="rect">
              <a:avLst/>
            </a:prstGeom>
          </p:spPr>
        </p:pic>
        <p:grpSp>
          <p:nvGrpSpPr>
            <p:cNvPr id="6" name="Groep 5">
              <a:extLst>
                <a:ext uri="{FF2B5EF4-FFF2-40B4-BE49-F238E27FC236}">
                  <a16:creationId xmlns:a16="http://schemas.microsoft.com/office/drawing/2014/main" id="{493D7693-C463-1743-B4FB-9A5B450765AA}"/>
                </a:ext>
              </a:extLst>
            </p:cNvPr>
            <p:cNvGrpSpPr/>
            <p:nvPr/>
          </p:nvGrpSpPr>
          <p:grpSpPr>
            <a:xfrm>
              <a:off x="4439521" y="578314"/>
              <a:ext cx="1826056" cy="1303629"/>
              <a:chOff x="1648898" y="1175240"/>
              <a:chExt cx="1826056" cy="1303629"/>
            </a:xfrm>
          </p:grpSpPr>
          <p:pic>
            <p:nvPicPr>
              <p:cNvPr id="25" name="Graphic 24" descr="Man">
                <a:extLst>
                  <a:ext uri="{FF2B5EF4-FFF2-40B4-BE49-F238E27FC236}">
                    <a16:creationId xmlns:a16="http://schemas.microsoft.com/office/drawing/2014/main" id="{CDF1E7DA-FCAC-ED48-900A-6FD92EB1BC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2604" y="1235885"/>
                <a:ext cx="449481" cy="445149"/>
              </a:xfrm>
              <a:prstGeom prst="rect">
                <a:avLst/>
              </a:prstGeom>
            </p:spPr>
          </p:pic>
          <p:pic>
            <p:nvPicPr>
              <p:cNvPr id="26" name="Graphic 25" descr="Heart organ">
                <a:extLst>
                  <a:ext uri="{FF2B5EF4-FFF2-40B4-BE49-F238E27FC236}">
                    <a16:creationId xmlns:a16="http://schemas.microsoft.com/office/drawing/2014/main" id="{E02E6706-32C9-6846-85D0-8101E9333C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02007" y="1175240"/>
                <a:ext cx="914400" cy="914400"/>
              </a:xfrm>
              <a:prstGeom prst="rect">
                <a:avLst/>
              </a:prstGeom>
            </p:spPr>
          </p:pic>
          <p:sp>
            <p:nvSpPr>
              <p:cNvPr id="28" name="Tekstvak 27">
                <a:extLst>
                  <a:ext uri="{FF2B5EF4-FFF2-40B4-BE49-F238E27FC236}">
                    <a16:creationId xmlns:a16="http://schemas.microsoft.com/office/drawing/2014/main" id="{188F5F42-841A-7C43-BEA5-9F3715F1BBA0}"/>
                  </a:ext>
                </a:extLst>
              </p:cNvPr>
              <p:cNvSpPr txBox="1"/>
              <p:nvPr/>
            </p:nvSpPr>
            <p:spPr>
              <a:xfrm>
                <a:off x="1648898" y="1801761"/>
                <a:ext cx="1826056" cy="677108"/>
              </a:xfrm>
              <a:prstGeom prst="rect">
                <a:avLst/>
              </a:prstGeom>
              <a:noFill/>
              <a:ln>
                <a:noFill/>
              </a:ln>
            </p:spPr>
            <p:txBody>
              <a:bodyPr wrap="none" rtlCol="0">
                <a:spAutoFit/>
              </a:bodyPr>
              <a:lstStyle/>
              <a:p>
                <a:pPr defTabSz="685800">
                  <a:defRPr/>
                </a:pPr>
                <a:r>
                  <a:rPr lang="nl-BE" sz="1350" dirty="0">
                    <a:solidFill>
                      <a:prstClr val="black"/>
                    </a:solidFill>
                    <a:latin typeface="Calibri" panose="020F0502020204030204"/>
                  </a:rPr>
                  <a:t>n&gt;1600</a:t>
                </a:r>
              </a:p>
              <a:p>
                <a:pPr defTabSz="685800">
                  <a:defRPr/>
                </a:pPr>
                <a:r>
                  <a:rPr lang="nl-BE" sz="1350" dirty="0">
                    <a:solidFill>
                      <a:prstClr val="black"/>
                    </a:solidFill>
                    <a:latin typeface="Calibri" panose="020F0502020204030204"/>
                  </a:rPr>
                  <a:t>Median FU: 7 yrs</a:t>
                </a:r>
              </a:p>
            </p:txBody>
          </p:sp>
        </p:grpSp>
        <p:sp>
          <p:nvSpPr>
            <p:cNvPr id="7" name="Tekstvak 6">
              <a:extLst>
                <a:ext uri="{FF2B5EF4-FFF2-40B4-BE49-F238E27FC236}">
                  <a16:creationId xmlns:a16="http://schemas.microsoft.com/office/drawing/2014/main" id="{31A67208-6865-4946-952A-BAC28D4522CF}"/>
                </a:ext>
              </a:extLst>
            </p:cNvPr>
            <p:cNvSpPr txBox="1"/>
            <p:nvPr/>
          </p:nvSpPr>
          <p:spPr>
            <a:xfrm>
              <a:off x="2600393" y="3077882"/>
              <a:ext cx="1768005" cy="461665"/>
            </a:xfrm>
            <a:prstGeom prst="rect">
              <a:avLst/>
            </a:prstGeom>
            <a:noFill/>
          </p:spPr>
          <p:txBody>
            <a:bodyPr wrap="none" rtlCol="0">
              <a:spAutoFit/>
            </a:bodyPr>
            <a:lstStyle/>
            <a:p>
              <a:pPr defTabSz="685800">
                <a:defRPr/>
              </a:pPr>
              <a:r>
                <a:rPr lang="nl-BE" sz="825" b="1" u="sng" dirty="0">
                  <a:solidFill>
                    <a:prstClr val="black"/>
                  </a:solidFill>
                  <a:latin typeface="Calibri" panose="020F0502020204030204"/>
                </a:rPr>
                <a:t>Genetic testing (n&gt;900)</a:t>
              </a:r>
            </a:p>
            <a:p>
              <a:pPr defTabSz="685800">
                <a:defRPr/>
              </a:pPr>
              <a:r>
                <a:rPr lang="nl-BE" sz="825" b="1" dirty="0">
                  <a:solidFill>
                    <a:prstClr val="black"/>
                  </a:solidFill>
                  <a:latin typeface="Calibri" panose="020F0502020204030204"/>
                </a:rPr>
                <a:t>Whole exome seq (n=450)</a:t>
              </a:r>
            </a:p>
          </p:txBody>
        </p:sp>
        <p:pic>
          <p:nvPicPr>
            <p:cNvPr id="8" name="Afbeelding 7">
              <a:extLst>
                <a:ext uri="{FF2B5EF4-FFF2-40B4-BE49-F238E27FC236}">
                  <a16:creationId xmlns:a16="http://schemas.microsoft.com/office/drawing/2014/main" id="{59A589EF-9541-464A-861D-CCC6B8B18066}"/>
                </a:ext>
              </a:extLst>
            </p:cNvPr>
            <p:cNvPicPr>
              <a:picLocks noChangeAspect="1"/>
            </p:cNvPicPr>
            <p:nvPr/>
          </p:nvPicPr>
          <p:blipFill>
            <a:blip r:embed="rId9"/>
            <a:stretch>
              <a:fillRect/>
            </a:stretch>
          </p:blipFill>
          <p:spPr>
            <a:xfrm>
              <a:off x="4602408" y="2378973"/>
              <a:ext cx="946581" cy="638618"/>
            </a:xfrm>
            <a:prstGeom prst="rect">
              <a:avLst/>
            </a:prstGeom>
            <a:ln>
              <a:solidFill>
                <a:schemeClr val="accent1"/>
              </a:solidFill>
            </a:ln>
          </p:spPr>
        </p:pic>
        <p:sp>
          <p:nvSpPr>
            <p:cNvPr id="9" name="Tekstvak 8">
              <a:extLst>
                <a:ext uri="{FF2B5EF4-FFF2-40B4-BE49-F238E27FC236}">
                  <a16:creationId xmlns:a16="http://schemas.microsoft.com/office/drawing/2014/main" id="{74C8291D-FDF2-9E4D-A3D8-A738F4946FD2}"/>
                </a:ext>
              </a:extLst>
            </p:cNvPr>
            <p:cNvSpPr txBox="1"/>
            <p:nvPr/>
          </p:nvSpPr>
          <p:spPr>
            <a:xfrm>
              <a:off x="4574357" y="3056782"/>
              <a:ext cx="960092" cy="492443"/>
            </a:xfrm>
            <a:prstGeom prst="rect">
              <a:avLst/>
            </a:prstGeom>
            <a:noFill/>
          </p:spPr>
          <p:txBody>
            <a:bodyPr wrap="none" rtlCol="0">
              <a:spAutoFit/>
            </a:bodyPr>
            <a:lstStyle/>
            <a:p>
              <a:pPr defTabSz="685800">
                <a:defRPr/>
              </a:pPr>
              <a:r>
                <a:rPr lang="nl-BE" sz="900" b="1" u="sng" dirty="0">
                  <a:solidFill>
                    <a:prstClr val="black"/>
                  </a:solidFill>
                  <a:latin typeface="Calibri" panose="020F0502020204030204"/>
                </a:rPr>
                <a:t>ECG ARTEC</a:t>
              </a:r>
            </a:p>
            <a:p>
              <a:pPr defTabSz="685800">
                <a:defRPr/>
              </a:pPr>
              <a:r>
                <a:rPr lang="nl-BE" sz="900" b="1" dirty="0">
                  <a:solidFill>
                    <a:prstClr val="black"/>
                  </a:solidFill>
                  <a:latin typeface="Calibri" panose="020F0502020204030204"/>
                </a:rPr>
                <a:t> AI analysis</a:t>
              </a:r>
            </a:p>
          </p:txBody>
        </p:sp>
        <p:pic>
          <p:nvPicPr>
            <p:cNvPr id="10" name="Afbeelding 9">
              <a:extLst>
                <a:ext uri="{FF2B5EF4-FFF2-40B4-BE49-F238E27FC236}">
                  <a16:creationId xmlns:a16="http://schemas.microsoft.com/office/drawing/2014/main" id="{1ABAD9F0-FF0A-EE4C-A538-9A86AC7F3FE3}"/>
                </a:ext>
              </a:extLst>
            </p:cNvPr>
            <p:cNvPicPr>
              <a:picLocks noChangeAspect="1"/>
            </p:cNvPicPr>
            <p:nvPr/>
          </p:nvPicPr>
          <p:blipFill>
            <a:blip r:embed="rId10"/>
            <a:stretch>
              <a:fillRect/>
            </a:stretch>
          </p:blipFill>
          <p:spPr>
            <a:xfrm>
              <a:off x="6261614" y="2305158"/>
              <a:ext cx="744523" cy="757662"/>
            </a:xfrm>
            <a:prstGeom prst="rect">
              <a:avLst/>
            </a:prstGeom>
            <a:ln>
              <a:solidFill>
                <a:srgbClr val="FF0000"/>
              </a:solidFill>
            </a:ln>
          </p:spPr>
        </p:pic>
        <p:sp>
          <p:nvSpPr>
            <p:cNvPr id="11" name="Tekstvak 10">
              <a:extLst>
                <a:ext uri="{FF2B5EF4-FFF2-40B4-BE49-F238E27FC236}">
                  <a16:creationId xmlns:a16="http://schemas.microsoft.com/office/drawing/2014/main" id="{CE423803-4758-2348-BC82-51A8D501337D}"/>
                </a:ext>
              </a:extLst>
            </p:cNvPr>
            <p:cNvSpPr txBox="1"/>
            <p:nvPr/>
          </p:nvSpPr>
          <p:spPr>
            <a:xfrm>
              <a:off x="6012127" y="3149114"/>
              <a:ext cx="1398247" cy="492443"/>
            </a:xfrm>
            <a:prstGeom prst="rect">
              <a:avLst/>
            </a:prstGeom>
            <a:noFill/>
          </p:spPr>
          <p:txBody>
            <a:bodyPr wrap="none" rtlCol="0">
              <a:spAutoFit/>
            </a:bodyPr>
            <a:lstStyle/>
            <a:p>
              <a:pPr defTabSz="685800">
                <a:defRPr/>
              </a:pPr>
              <a:r>
                <a:rPr lang="nl-BE" sz="900" b="1" u="sng" dirty="0">
                  <a:solidFill>
                    <a:prstClr val="black"/>
                  </a:solidFill>
                  <a:latin typeface="Calibri" panose="020F0502020204030204"/>
                </a:rPr>
                <a:t>Echocardiography</a:t>
              </a:r>
            </a:p>
            <a:p>
              <a:pPr defTabSz="685800">
                <a:defRPr/>
              </a:pPr>
              <a:r>
                <a:rPr lang="nl-BE" sz="900" b="1" dirty="0">
                  <a:solidFill>
                    <a:prstClr val="black"/>
                  </a:solidFill>
                  <a:latin typeface="Calibri" panose="020F0502020204030204"/>
                </a:rPr>
                <a:t>Strain, Echo-AI</a:t>
              </a:r>
            </a:p>
          </p:txBody>
        </p:sp>
        <p:pic>
          <p:nvPicPr>
            <p:cNvPr id="12" name="Afbeelding 11">
              <a:extLst>
                <a:ext uri="{FF2B5EF4-FFF2-40B4-BE49-F238E27FC236}">
                  <a16:creationId xmlns:a16="http://schemas.microsoft.com/office/drawing/2014/main" id="{78D4BEF7-714F-2D45-9EBE-2F8C98ED0D9B}"/>
                </a:ext>
              </a:extLst>
            </p:cNvPr>
            <p:cNvPicPr>
              <a:picLocks noChangeAspect="1"/>
            </p:cNvPicPr>
            <p:nvPr/>
          </p:nvPicPr>
          <p:blipFill>
            <a:blip r:embed="rId11"/>
            <a:stretch>
              <a:fillRect/>
            </a:stretch>
          </p:blipFill>
          <p:spPr>
            <a:xfrm>
              <a:off x="7692154" y="2271934"/>
              <a:ext cx="996697" cy="824109"/>
            </a:xfrm>
            <a:prstGeom prst="rect">
              <a:avLst/>
            </a:prstGeom>
            <a:ln>
              <a:solidFill>
                <a:srgbClr val="FF0000"/>
              </a:solidFill>
            </a:ln>
          </p:spPr>
        </p:pic>
        <p:sp>
          <p:nvSpPr>
            <p:cNvPr id="13" name="Tekstvak 12">
              <a:extLst>
                <a:ext uri="{FF2B5EF4-FFF2-40B4-BE49-F238E27FC236}">
                  <a16:creationId xmlns:a16="http://schemas.microsoft.com/office/drawing/2014/main" id="{AE0078D0-AC09-9840-B34A-09A64E971DA3}"/>
                </a:ext>
              </a:extLst>
            </p:cNvPr>
            <p:cNvSpPr txBox="1"/>
            <p:nvPr/>
          </p:nvSpPr>
          <p:spPr>
            <a:xfrm>
              <a:off x="7713577" y="3158542"/>
              <a:ext cx="1019937" cy="492443"/>
            </a:xfrm>
            <a:prstGeom prst="rect">
              <a:avLst/>
            </a:prstGeom>
            <a:noFill/>
          </p:spPr>
          <p:txBody>
            <a:bodyPr wrap="none" rtlCol="0">
              <a:spAutoFit/>
            </a:bodyPr>
            <a:lstStyle/>
            <a:p>
              <a:pPr defTabSz="685800">
                <a:defRPr/>
              </a:pPr>
              <a:r>
                <a:rPr lang="nl-BE" sz="900" b="1" u="sng" dirty="0">
                  <a:solidFill>
                    <a:prstClr val="black"/>
                  </a:solidFill>
                  <a:latin typeface="Calibri" panose="020F0502020204030204"/>
                </a:rPr>
                <a:t>Cardiac MRI</a:t>
              </a:r>
            </a:p>
            <a:p>
              <a:pPr defTabSz="685800">
                <a:defRPr/>
              </a:pPr>
              <a:r>
                <a:rPr lang="nl-BE" sz="900" b="1" dirty="0">
                  <a:solidFill>
                    <a:prstClr val="black"/>
                  </a:solidFill>
                  <a:latin typeface="Calibri" panose="020F0502020204030204"/>
                </a:rPr>
                <a:t>Strain, AI</a:t>
              </a:r>
            </a:p>
          </p:txBody>
        </p:sp>
        <p:pic>
          <p:nvPicPr>
            <p:cNvPr id="14" name="Graphic 13" descr="Clipboard">
              <a:extLst>
                <a:ext uri="{FF2B5EF4-FFF2-40B4-BE49-F238E27FC236}">
                  <a16:creationId xmlns:a16="http://schemas.microsoft.com/office/drawing/2014/main" id="{069466E0-21AD-E848-BCBB-8F68CDEC5F3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00444" y="2336091"/>
              <a:ext cx="791051" cy="791051"/>
            </a:xfrm>
            <a:prstGeom prst="rect">
              <a:avLst/>
            </a:prstGeom>
          </p:spPr>
        </p:pic>
        <p:sp>
          <p:nvSpPr>
            <p:cNvPr id="15" name="Tekstvak 14">
              <a:extLst>
                <a:ext uri="{FF2B5EF4-FFF2-40B4-BE49-F238E27FC236}">
                  <a16:creationId xmlns:a16="http://schemas.microsoft.com/office/drawing/2014/main" id="{830E6F69-EE29-9449-B7CE-9103273E81B7}"/>
                </a:ext>
              </a:extLst>
            </p:cNvPr>
            <p:cNvSpPr txBox="1"/>
            <p:nvPr/>
          </p:nvSpPr>
          <p:spPr>
            <a:xfrm>
              <a:off x="828598" y="3072300"/>
              <a:ext cx="1768005" cy="292388"/>
            </a:xfrm>
            <a:prstGeom prst="rect">
              <a:avLst/>
            </a:prstGeom>
            <a:noFill/>
          </p:spPr>
          <p:txBody>
            <a:bodyPr wrap="none" rtlCol="0">
              <a:spAutoFit/>
            </a:bodyPr>
            <a:lstStyle/>
            <a:p>
              <a:pPr defTabSz="685800">
                <a:defRPr/>
              </a:pPr>
              <a:r>
                <a:rPr lang="nl-BE" sz="825" b="1" u="sng" dirty="0">
                  <a:solidFill>
                    <a:prstClr val="black"/>
                  </a:solidFill>
                  <a:latin typeface="Calibri" panose="020F0502020204030204"/>
                </a:rPr>
                <a:t>Deep Clinical Phenotyping</a:t>
              </a:r>
            </a:p>
          </p:txBody>
        </p:sp>
        <p:sp>
          <p:nvSpPr>
            <p:cNvPr id="16" name="Teardrop 82">
              <a:extLst>
                <a:ext uri="{FF2B5EF4-FFF2-40B4-BE49-F238E27FC236}">
                  <a16:creationId xmlns:a16="http://schemas.microsoft.com/office/drawing/2014/main" id="{8A0103FB-A668-654D-950E-D13B22BBB052}"/>
                </a:ext>
              </a:extLst>
            </p:cNvPr>
            <p:cNvSpPr/>
            <p:nvPr/>
          </p:nvSpPr>
          <p:spPr>
            <a:xfrm rot="18716639">
              <a:off x="9388848" y="2648996"/>
              <a:ext cx="347449" cy="350830"/>
            </a:xfrm>
            <a:prstGeom prst="teardrop">
              <a:avLst/>
            </a:prstGeom>
            <a:solidFill>
              <a:srgbClr val="FF0000"/>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sv-SE" sz="1500">
                <a:solidFill>
                  <a:srgbClr val="FFFFFF"/>
                </a:solidFill>
                <a:latin typeface="Arial"/>
              </a:endParaRPr>
            </a:p>
          </p:txBody>
        </p:sp>
        <p:pic>
          <p:nvPicPr>
            <p:cNvPr id="17" name="Afbeelding 16">
              <a:extLst>
                <a:ext uri="{FF2B5EF4-FFF2-40B4-BE49-F238E27FC236}">
                  <a16:creationId xmlns:a16="http://schemas.microsoft.com/office/drawing/2014/main" id="{4488B4D4-2F95-8E4E-950C-47D19B4AE9AF}"/>
                </a:ext>
              </a:extLst>
            </p:cNvPr>
            <p:cNvPicPr>
              <a:picLocks noChangeAspect="1"/>
            </p:cNvPicPr>
            <p:nvPr/>
          </p:nvPicPr>
          <p:blipFill>
            <a:blip r:embed="rId14"/>
            <a:stretch>
              <a:fillRect/>
            </a:stretch>
          </p:blipFill>
          <p:spPr>
            <a:xfrm>
              <a:off x="9798051" y="2454444"/>
              <a:ext cx="440419" cy="425490"/>
            </a:xfrm>
            <a:prstGeom prst="rect">
              <a:avLst/>
            </a:prstGeom>
            <a:ln>
              <a:solidFill>
                <a:schemeClr val="tx1"/>
              </a:solidFill>
            </a:ln>
          </p:spPr>
        </p:pic>
        <p:cxnSp>
          <p:nvCxnSpPr>
            <p:cNvPr id="18" name="Rechte verbindingslijn met pijl 17">
              <a:extLst>
                <a:ext uri="{FF2B5EF4-FFF2-40B4-BE49-F238E27FC236}">
                  <a16:creationId xmlns:a16="http://schemas.microsoft.com/office/drawing/2014/main" id="{960C9FAD-491C-224B-93E0-E89BDBA750C5}"/>
                </a:ext>
              </a:extLst>
            </p:cNvPr>
            <p:cNvCxnSpPr>
              <a:cxnSpLocks/>
              <a:stCxn id="28" idx="1"/>
            </p:cNvCxnSpPr>
            <p:nvPr/>
          </p:nvCxnSpPr>
          <p:spPr>
            <a:xfrm flipH="1">
              <a:off x="1891495" y="1543390"/>
              <a:ext cx="2548027" cy="7927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9A92B9DA-3E83-B74C-90DC-32B0367347EB}"/>
                </a:ext>
              </a:extLst>
            </p:cNvPr>
            <p:cNvCxnSpPr>
              <a:cxnSpLocks/>
            </p:cNvCxnSpPr>
            <p:nvPr/>
          </p:nvCxnSpPr>
          <p:spPr>
            <a:xfrm flipH="1">
              <a:off x="3437485" y="1632956"/>
              <a:ext cx="1002036" cy="638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AD465E5D-75BC-1E4A-9F73-8C9A386C97AA}"/>
                </a:ext>
              </a:extLst>
            </p:cNvPr>
            <p:cNvCxnSpPr>
              <a:cxnSpLocks/>
            </p:cNvCxnSpPr>
            <p:nvPr/>
          </p:nvCxnSpPr>
          <p:spPr>
            <a:xfrm>
              <a:off x="4911769" y="1823093"/>
              <a:ext cx="0" cy="435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a:extLst>
                <a:ext uri="{FF2B5EF4-FFF2-40B4-BE49-F238E27FC236}">
                  <a16:creationId xmlns:a16="http://schemas.microsoft.com/office/drawing/2014/main" id="{A15AF716-563D-674B-83C9-92B12A0D5DDB}"/>
                </a:ext>
              </a:extLst>
            </p:cNvPr>
            <p:cNvCxnSpPr>
              <a:cxnSpLocks/>
            </p:cNvCxnSpPr>
            <p:nvPr/>
          </p:nvCxnSpPr>
          <p:spPr>
            <a:xfrm>
              <a:off x="5192631" y="1823093"/>
              <a:ext cx="1200416" cy="3831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F474D465-38C6-6F48-9556-9D4F310B7880}"/>
                </a:ext>
              </a:extLst>
            </p:cNvPr>
            <p:cNvCxnSpPr>
              <a:cxnSpLocks/>
            </p:cNvCxnSpPr>
            <p:nvPr/>
          </p:nvCxnSpPr>
          <p:spPr>
            <a:xfrm>
              <a:off x="6205582" y="1678404"/>
              <a:ext cx="1984919" cy="503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CD1603E7-CF47-5743-994F-2104DF8CC75C}"/>
                </a:ext>
              </a:extLst>
            </p:cNvPr>
            <p:cNvCxnSpPr>
              <a:cxnSpLocks/>
            </p:cNvCxnSpPr>
            <p:nvPr/>
          </p:nvCxnSpPr>
          <p:spPr>
            <a:xfrm>
              <a:off x="6261614" y="1599595"/>
              <a:ext cx="3657493" cy="581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30" name="Afbeelding 29">
            <a:extLst>
              <a:ext uri="{FF2B5EF4-FFF2-40B4-BE49-F238E27FC236}">
                <a16:creationId xmlns:a16="http://schemas.microsoft.com/office/drawing/2014/main" id="{5BD7B0DD-CB78-1B42-AC09-0CECCBBB567C}"/>
              </a:ext>
            </a:extLst>
          </p:cNvPr>
          <p:cNvPicPr>
            <a:picLocks noChangeAspect="1"/>
          </p:cNvPicPr>
          <p:nvPr/>
        </p:nvPicPr>
        <p:blipFill>
          <a:blip r:embed="rId15"/>
          <a:stretch>
            <a:fillRect/>
          </a:stretch>
        </p:blipFill>
        <p:spPr>
          <a:xfrm>
            <a:off x="3705334" y="1233799"/>
            <a:ext cx="687902" cy="558170"/>
          </a:xfrm>
          <a:prstGeom prst="rect">
            <a:avLst/>
          </a:prstGeom>
        </p:spPr>
      </p:pic>
      <p:sp>
        <p:nvSpPr>
          <p:cNvPr id="37" name="Tekstvak 36">
            <a:extLst>
              <a:ext uri="{FF2B5EF4-FFF2-40B4-BE49-F238E27FC236}">
                <a16:creationId xmlns:a16="http://schemas.microsoft.com/office/drawing/2014/main" id="{4FE7F00E-E8C5-1540-A902-44384F756861}"/>
              </a:ext>
            </a:extLst>
          </p:cNvPr>
          <p:cNvSpPr txBox="1"/>
          <p:nvPr/>
        </p:nvSpPr>
        <p:spPr>
          <a:xfrm>
            <a:off x="6465550" y="1373117"/>
            <a:ext cx="1875835" cy="300082"/>
          </a:xfrm>
          <a:prstGeom prst="rect">
            <a:avLst/>
          </a:prstGeom>
          <a:noFill/>
        </p:spPr>
        <p:txBody>
          <a:bodyPr wrap="none" rtlCol="0">
            <a:spAutoFit/>
          </a:bodyPr>
          <a:lstStyle/>
          <a:p>
            <a:pPr defTabSz="685800">
              <a:defRPr/>
            </a:pPr>
            <a:r>
              <a:rPr lang="nl-BE" sz="1350" dirty="0">
                <a:solidFill>
                  <a:prstClr val="black"/>
                </a:solidFill>
                <a:latin typeface="Calibri" panose="020F0502020204030204"/>
              </a:rPr>
              <a:t>1/3 of all HFrEF patients</a:t>
            </a:r>
          </a:p>
        </p:txBody>
      </p:sp>
      <p:pic>
        <p:nvPicPr>
          <p:cNvPr id="50" name="Afbeelding 49">
            <a:extLst>
              <a:ext uri="{FF2B5EF4-FFF2-40B4-BE49-F238E27FC236}">
                <a16:creationId xmlns:a16="http://schemas.microsoft.com/office/drawing/2014/main" id="{8E3CBF22-FC57-3749-A7C7-71AC80BFBFA0}"/>
              </a:ext>
            </a:extLst>
          </p:cNvPr>
          <p:cNvPicPr>
            <a:picLocks noChangeAspect="1"/>
          </p:cNvPicPr>
          <p:nvPr/>
        </p:nvPicPr>
        <p:blipFill>
          <a:blip r:embed="rId16"/>
          <a:stretch>
            <a:fillRect/>
          </a:stretch>
        </p:blipFill>
        <p:spPr>
          <a:xfrm>
            <a:off x="2134839" y="3471217"/>
            <a:ext cx="8129116" cy="3320830"/>
          </a:xfrm>
          <a:prstGeom prst="rect">
            <a:avLst/>
          </a:prstGeom>
        </p:spPr>
      </p:pic>
      <p:sp>
        <p:nvSpPr>
          <p:cNvPr id="2" name="Titel 1">
            <a:extLst>
              <a:ext uri="{FF2B5EF4-FFF2-40B4-BE49-F238E27FC236}">
                <a16:creationId xmlns:a16="http://schemas.microsoft.com/office/drawing/2014/main" id="{13C035A4-ABD9-14C9-3C9E-5034E5849957}"/>
              </a:ext>
            </a:extLst>
          </p:cNvPr>
          <p:cNvSpPr>
            <a:spLocks noGrp="1"/>
          </p:cNvSpPr>
          <p:nvPr>
            <p:ph type="title"/>
          </p:nvPr>
        </p:nvSpPr>
        <p:spPr>
          <a:xfrm>
            <a:off x="764686" y="178277"/>
            <a:ext cx="10515600" cy="1325563"/>
          </a:xfrm>
        </p:spPr>
        <p:txBody>
          <a:bodyPr>
            <a:normAutofit/>
          </a:bodyPr>
          <a:lstStyle/>
          <a:p>
            <a:r>
              <a:rPr lang="nl-BE" sz="4000" dirty="0"/>
              <a:t>DCM-Precise (phenomics, ECG, imaging, WGS, RNA seq) </a:t>
            </a:r>
          </a:p>
        </p:txBody>
      </p:sp>
    </p:spTree>
    <p:extLst>
      <p:ext uri="{BB962C8B-B14F-4D97-AF65-F5344CB8AC3E}">
        <p14:creationId xmlns:p14="http://schemas.microsoft.com/office/powerpoint/2010/main" val="840772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26D71BF9-0D3E-55D5-6B2B-C42047E1FF30}"/>
              </a:ext>
            </a:extLst>
          </p:cNvPr>
          <p:cNvGrpSpPr/>
          <p:nvPr/>
        </p:nvGrpSpPr>
        <p:grpSpPr>
          <a:xfrm>
            <a:off x="1524000" y="0"/>
            <a:ext cx="9150588" cy="6879928"/>
            <a:chOff x="0" y="0"/>
            <a:chExt cx="9150588" cy="6879928"/>
          </a:xfrm>
        </p:grpSpPr>
        <p:sp>
          <p:nvSpPr>
            <p:cNvPr id="144" name="CustomShape 1"/>
            <p:cNvSpPr/>
            <p:nvPr/>
          </p:nvSpPr>
          <p:spPr>
            <a:xfrm>
              <a:off x="0" y="0"/>
              <a:ext cx="9142200" cy="531720"/>
            </a:xfrm>
            <a:prstGeom prst="rect">
              <a:avLst/>
            </a:prstGeom>
            <a:noFill/>
            <a:ln>
              <a:noFill/>
            </a:ln>
          </p:spPr>
          <p:style>
            <a:lnRef idx="0">
              <a:scrgbClr r="0" g="0" b="0"/>
            </a:lnRef>
            <a:fillRef idx="0">
              <a:scrgbClr r="0" g="0" b="0"/>
            </a:fillRef>
            <a:effectRef idx="0">
              <a:scrgbClr r="0" g="0" b="0"/>
            </a:effectRef>
            <a:fontRef idx="minor"/>
          </p:style>
          <p:txBody>
            <a:bodyPr/>
            <a:lstStyle/>
            <a:p>
              <a:endParaRPr lang="nl-BE"/>
            </a:p>
          </p:txBody>
        </p:sp>
        <p:sp>
          <p:nvSpPr>
            <p:cNvPr id="145" name="CustomShape 2"/>
            <p:cNvSpPr/>
            <p:nvPr/>
          </p:nvSpPr>
          <p:spPr>
            <a:xfrm>
              <a:off x="1800" y="126813"/>
              <a:ext cx="9142200" cy="531720"/>
            </a:xfrm>
            <a:prstGeom prst="rect">
              <a:avLst/>
            </a:prstGeom>
            <a:solidFill>
              <a:srgbClr val="4F81BD"/>
            </a:solid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nl-NL" sz="2600" b="1" spc="-1" dirty="0" err="1">
                  <a:solidFill>
                    <a:srgbClr val="FFFFFF"/>
                  </a:solidFill>
                  <a:uFill>
                    <a:solidFill>
                      <a:srgbClr val="FFFFFF"/>
                    </a:solidFill>
                  </a:uFill>
                  <a:latin typeface="Calibri"/>
                  <a:ea typeface="DejaVu Sans"/>
                </a:rPr>
                <a:t>Distinct</a:t>
              </a:r>
              <a:r>
                <a:rPr lang="nl-NL" sz="2600" b="1" spc="-1" dirty="0">
                  <a:solidFill>
                    <a:srgbClr val="FFFFFF"/>
                  </a:solidFill>
                  <a:uFill>
                    <a:solidFill>
                      <a:srgbClr val="FFFFFF"/>
                    </a:solidFill>
                  </a:uFill>
                  <a:latin typeface="Calibri"/>
                  <a:ea typeface="DejaVu Sans"/>
                </a:rPr>
                <a:t> </a:t>
              </a:r>
              <a:r>
                <a:rPr lang="nl-NL" sz="2600" b="1" spc="-1" dirty="0" err="1">
                  <a:solidFill>
                    <a:srgbClr val="FFFFFF"/>
                  </a:solidFill>
                  <a:uFill>
                    <a:solidFill>
                      <a:srgbClr val="FFFFFF"/>
                    </a:solidFill>
                  </a:uFill>
                  <a:latin typeface="Calibri"/>
                  <a:ea typeface="DejaVu Sans"/>
                </a:rPr>
                <a:t>cardiac</a:t>
              </a:r>
              <a:r>
                <a:rPr lang="nl-NL" sz="2600" b="1" spc="-1" dirty="0">
                  <a:solidFill>
                    <a:srgbClr val="FFFFFF"/>
                  </a:solidFill>
                  <a:uFill>
                    <a:solidFill>
                      <a:srgbClr val="FFFFFF"/>
                    </a:solidFill>
                  </a:uFill>
                  <a:latin typeface="Calibri"/>
                  <a:ea typeface="DejaVu Sans"/>
                </a:rPr>
                <a:t> RNA Clusters in </a:t>
              </a:r>
              <a:r>
                <a:rPr lang="nl-NL" sz="2600" b="1" spc="-1" dirty="0" err="1">
                  <a:solidFill>
                    <a:srgbClr val="FFFFFF"/>
                  </a:solidFill>
                  <a:uFill>
                    <a:solidFill>
                      <a:srgbClr val="FFFFFF"/>
                    </a:solidFill>
                  </a:uFill>
                  <a:latin typeface="Calibri"/>
                  <a:ea typeface="DejaVu Sans"/>
                </a:rPr>
                <a:t>Titin</a:t>
              </a:r>
              <a:r>
                <a:rPr lang="nl-NL" sz="2600" b="1" spc="-1" dirty="0">
                  <a:solidFill>
                    <a:srgbClr val="FFFFFF"/>
                  </a:solidFill>
                  <a:uFill>
                    <a:solidFill>
                      <a:srgbClr val="FFFFFF"/>
                    </a:solidFill>
                  </a:uFill>
                  <a:latin typeface="Calibri"/>
                  <a:ea typeface="DejaVu Sans"/>
                </a:rPr>
                <a:t> </a:t>
              </a:r>
              <a:r>
                <a:rPr lang="nl-NL" sz="2600" b="1" spc="-1" dirty="0" err="1">
                  <a:solidFill>
                    <a:srgbClr val="FFFFFF"/>
                  </a:solidFill>
                  <a:uFill>
                    <a:solidFill>
                      <a:srgbClr val="FFFFFF"/>
                    </a:solidFill>
                  </a:uFill>
                  <a:latin typeface="Calibri"/>
                  <a:ea typeface="DejaVu Sans"/>
                </a:rPr>
                <a:t>and</a:t>
              </a:r>
              <a:r>
                <a:rPr lang="nl-NL" sz="2600" b="1" spc="-1" dirty="0">
                  <a:solidFill>
                    <a:srgbClr val="FFFFFF"/>
                  </a:solidFill>
                  <a:uFill>
                    <a:solidFill>
                      <a:srgbClr val="FFFFFF"/>
                    </a:solidFill>
                  </a:uFill>
                  <a:latin typeface="Calibri"/>
                  <a:ea typeface="DejaVu Sans"/>
                </a:rPr>
                <a:t> </a:t>
              </a:r>
              <a:r>
                <a:rPr lang="nl-NL" sz="2600" b="1" spc="-1" dirty="0" err="1">
                  <a:solidFill>
                    <a:srgbClr val="FFFFFF"/>
                  </a:solidFill>
                  <a:uFill>
                    <a:solidFill>
                      <a:srgbClr val="FFFFFF"/>
                    </a:solidFill>
                  </a:uFill>
                  <a:latin typeface="Calibri"/>
                  <a:ea typeface="DejaVu Sans"/>
                </a:rPr>
                <a:t>LaminA</a:t>
              </a:r>
              <a:r>
                <a:rPr lang="nl-NL" sz="2600" b="1" spc="-1" dirty="0">
                  <a:solidFill>
                    <a:srgbClr val="FFFFFF"/>
                  </a:solidFill>
                  <a:uFill>
                    <a:solidFill>
                      <a:srgbClr val="FFFFFF"/>
                    </a:solidFill>
                  </a:uFill>
                  <a:latin typeface="Calibri"/>
                  <a:ea typeface="DejaVu Sans"/>
                </a:rPr>
                <a:t>/C DCM</a:t>
              </a:r>
              <a:endParaRPr lang="nl-NL" spc="-1" dirty="0">
                <a:solidFill>
                  <a:srgbClr val="000000"/>
                </a:solidFill>
                <a:uFill>
                  <a:solidFill>
                    <a:srgbClr val="FFFFFF"/>
                  </a:solidFill>
                </a:uFill>
                <a:latin typeface="Arial"/>
              </a:endParaRPr>
            </a:p>
          </p:txBody>
        </p:sp>
        <p:pic>
          <p:nvPicPr>
            <p:cNvPr id="146" name="Picture 135"/>
            <p:cNvPicPr/>
            <p:nvPr/>
          </p:nvPicPr>
          <p:blipFill>
            <a:blip r:embed="rId2"/>
            <a:srcRect t="18985"/>
            <a:stretch/>
          </p:blipFill>
          <p:spPr>
            <a:xfrm>
              <a:off x="792000" y="640768"/>
              <a:ext cx="7702560" cy="6239160"/>
            </a:xfrm>
            <a:prstGeom prst="rect">
              <a:avLst/>
            </a:prstGeom>
            <a:ln>
              <a:noFill/>
            </a:ln>
          </p:spPr>
        </p:pic>
        <p:sp>
          <p:nvSpPr>
            <p:cNvPr id="5" name="Ovaal 4"/>
            <p:cNvSpPr/>
            <p:nvPr/>
          </p:nvSpPr>
          <p:spPr>
            <a:xfrm>
              <a:off x="3815016" y="908720"/>
              <a:ext cx="3205256" cy="1440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p:cNvSpPr/>
            <p:nvPr/>
          </p:nvSpPr>
          <p:spPr>
            <a:xfrm>
              <a:off x="5508104" y="2903679"/>
              <a:ext cx="1368152" cy="1440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 name="Rechte verbindingslijn 6"/>
            <p:cNvCxnSpPr/>
            <p:nvPr/>
          </p:nvCxnSpPr>
          <p:spPr>
            <a:xfrm>
              <a:off x="755576" y="3522856"/>
              <a:ext cx="806267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a:off x="5107955" y="683885"/>
              <a:ext cx="0" cy="553458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Ovaal 3"/>
            <p:cNvSpPr/>
            <p:nvPr/>
          </p:nvSpPr>
          <p:spPr>
            <a:xfrm rot="19146660">
              <a:off x="4742386" y="3749017"/>
              <a:ext cx="1164436" cy="23762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4842E1C4-C7BF-E84A-9E3B-ADAFC3B4A6ED}"/>
                </a:ext>
              </a:extLst>
            </p:cNvPr>
            <p:cNvSpPr txBox="1"/>
            <p:nvPr/>
          </p:nvSpPr>
          <p:spPr>
            <a:xfrm>
              <a:off x="6100586" y="2043982"/>
              <a:ext cx="3050002" cy="461665"/>
            </a:xfrm>
            <a:prstGeom prst="rect">
              <a:avLst/>
            </a:prstGeom>
            <a:noFill/>
          </p:spPr>
          <p:txBody>
            <a:bodyPr wrap="none" rtlCol="0">
              <a:spAutoFit/>
            </a:bodyPr>
            <a:lstStyle/>
            <a:p>
              <a:r>
                <a:rPr lang="nl-BE" sz="2400" b="1" dirty="0">
                  <a:solidFill>
                    <a:srgbClr val="0070C0"/>
                  </a:solidFill>
                </a:rPr>
                <a:t>TITIN tv 1 (responsers)</a:t>
              </a:r>
            </a:p>
          </p:txBody>
        </p:sp>
        <p:sp>
          <p:nvSpPr>
            <p:cNvPr id="11" name="Tekstvak 10">
              <a:extLst>
                <a:ext uri="{FF2B5EF4-FFF2-40B4-BE49-F238E27FC236}">
                  <a16:creationId xmlns:a16="http://schemas.microsoft.com/office/drawing/2014/main" id="{120FB3C8-01D6-0746-96AB-AA959226399E}"/>
                </a:ext>
              </a:extLst>
            </p:cNvPr>
            <p:cNvSpPr txBox="1"/>
            <p:nvPr/>
          </p:nvSpPr>
          <p:spPr>
            <a:xfrm>
              <a:off x="6192180" y="5049326"/>
              <a:ext cx="1508746" cy="461665"/>
            </a:xfrm>
            <a:prstGeom prst="rect">
              <a:avLst/>
            </a:prstGeom>
            <a:noFill/>
          </p:spPr>
          <p:txBody>
            <a:bodyPr wrap="none" rtlCol="0">
              <a:spAutoFit/>
            </a:bodyPr>
            <a:lstStyle/>
            <a:p>
              <a:r>
                <a:rPr lang="nl-BE" sz="2400" b="1" dirty="0">
                  <a:solidFill>
                    <a:srgbClr val="0070C0"/>
                  </a:solidFill>
                </a:rPr>
                <a:t>Lamin A/C</a:t>
              </a:r>
            </a:p>
          </p:txBody>
        </p:sp>
        <p:sp>
          <p:nvSpPr>
            <p:cNvPr id="12" name="Tekstvak 11">
              <a:extLst>
                <a:ext uri="{FF2B5EF4-FFF2-40B4-BE49-F238E27FC236}">
                  <a16:creationId xmlns:a16="http://schemas.microsoft.com/office/drawing/2014/main" id="{09862DA7-2C9D-FD40-97D2-E7F47E70AD15}"/>
                </a:ext>
              </a:extLst>
            </p:cNvPr>
            <p:cNvSpPr txBox="1"/>
            <p:nvPr/>
          </p:nvSpPr>
          <p:spPr>
            <a:xfrm>
              <a:off x="6652345" y="3451183"/>
              <a:ext cx="2156360" cy="830997"/>
            </a:xfrm>
            <a:prstGeom prst="rect">
              <a:avLst/>
            </a:prstGeom>
            <a:noFill/>
          </p:spPr>
          <p:txBody>
            <a:bodyPr wrap="none" rtlCol="0">
              <a:spAutoFit/>
            </a:bodyPr>
            <a:lstStyle/>
            <a:p>
              <a:r>
                <a:rPr lang="nl-BE" sz="2400" b="1" dirty="0">
                  <a:solidFill>
                    <a:srgbClr val="0070C0"/>
                  </a:solidFill>
                </a:rPr>
                <a:t>TITIN tv 2 (non-</a:t>
              </a:r>
            </a:p>
            <a:p>
              <a:r>
                <a:rPr lang="nl-BE" sz="2400" b="1" dirty="0">
                  <a:solidFill>
                    <a:srgbClr val="0070C0"/>
                  </a:solidFill>
                </a:rPr>
                <a:t>Responders)</a:t>
              </a:r>
            </a:p>
          </p:txBody>
        </p:sp>
        <p:sp>
          <p:nvSpPr>
            <p:cNvPr id="13" name="Tekstvak 12">
              <a:extLst>
                <a:ext uri="{FF2B5EF4-FFF2-40B4-BE49-F238E27FC236}">
                  <a16:creationId xmlns:a16="http://schemas.microsoft.com/office/drawing/2014/main" id="{AFAD6910-DA4C-7441-8C56-9D67547F7BFC}"/>
                </a:ext>
              </a:extLst>
            </p:cNvPr>
            <p:cNvSpPr txBox="1"/>
            <p:nvPr/>
          </p:nvSpPr>
          <p:spPr>
            <a:xfrm>
              <a:off x="1533759" y="3709079"/>
              <a:ext cx="1926489" cy="830997"/>
            </a:xfrm>
            <a:prstGeom prst="rect">
              <a:avLst/>
            </a:prstGeom>
            <a:noFill/>
          </p:spPr>
          <p:txBody>
            <a:bodyPr wrap="none" rtlCol="0">
              <a:spAutoFit/>
            </a:bodyPr>
            <a:lstStyle/>
            <a:p>
              <a:r>
                <a:rPr lang="nl-BE" sz="2400" b="1" dirty="0">
                  <a:solidFill>
                    <a:srgbClr val="0070C0"/>
                  </a:solidFill>
                </a:rPr>
                <a:t>Other genetic</a:t>
              </a:r>
            </a:p>
            <a:p>
              <a:r>
                <a:rPr lang="nl-BE" sz="2400" b="1" dirty="0">
                  <a:solidFill>
                    <a:srgbClr val="0070C0"/>
                  </a:solidFill>
                </a:rPr>
                <a:t>DCM</a:t>
              </a:r>
            </a:p>
          </p:txBody>
        </p:sp>
        <p:sp>
          <p:nvSpPr>
            <p:cNvPr id="3" name="Tekstvak 2">
              <a:extLst>
                <a:ext uri="{FF2B5EF4-FFF2-40B4-BE49-F238E27FC236}">
                  <a16:creationId xmlns:a16="http://schemas.microsoft.com/office/drawing/2014/main" id="{0D372816-C749-0F4C-9275-9C47D15A71F8}"/>
                </a:ext>
              </a:extLst>
            </p:cNvPr>
            <p:cNvSpPr txBox="1"/>
            <p:nvPr/>
          </p:nvSpPr>
          <p:spPr>
            <a:xfrm>
              <a:off x="4756339" y="6513638"/>
              <a:ext cx="4380430" cy="276999"/>
            </a:xfrm>
            <a:prstGeom prst="rect">
              <a:avLst/>
            </a:prstGeom>
            <a:noFill/>
          </p:spPr>
          <p:txBody>
            <a:bodyPr wrap="none" rtlCol="0">
              <a:spAutoFit/>
            </a:bodyPr>
            <a:lstStyle/>
            <a:p>
              <a:r>
                <a:rPr lang="nl-BE" sz="1200" i="1" dirty="0"/>
                <a:t>Verdonschot JA, </a:t>
              </a:r>
              <a:r>
                <a:rPr lang="nl-BE" sz="1200" dirty="0"/>
                <a:t>et all. Circulation. 2020 Sep 22;142(12):1230-1232.</a:t>
              </a:r>
            </a:p>
          </p:txBody>
        </p:sp>
        <p:pic>
          <p:nvPicPr>
            <p:cNvPr id="15" name="Picture 3">
              <a:extLst>
                <a:ext uri="{FF2B5EF4-FFF2-40B4-BE49-F238E27FC236}">
                  <a16:creationId xmlns:a16="http://schemas.microsoft.com/office/drawing/2014/main" id="{54AFBDA3-7EA1-F144-AD65-EE6FFD343F9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66069" y="4240797"/>
              <a:ext cx="1203016" cy="1024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pic>
        <p:nvPicPr>
          <p:cNvPr id="10" name="Afbeelding 9" descr="Schermafbeelding 2017-06-13 om 16.31.22.png">
            <a:extLst>
              <a:ext uri="{FF2B5EF4-FFF2-40B4-BE49-F238E27FC236}">
                <a16:creationId xmlns:a16="http://schemas.microsoft.com/office/drawing/2014/main" id="{653E073D-0117-BD86-E507-D242CCA8F91C}"/>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545651" y="1540558"/>
            <a:ext cx="1269727" cy="1100273"/>
          </a:xfrm>
          <a:prstGeom prst="rect">
            <a:avLst/>
          </a:prstGeom>
          <a:ln>
            <a:solidFill>
              <a:schemeClr val="tx1"/>
            </a:solidFill>
          </a:ln>
        </p:spPr>
      </p:pic>
      <p:sp>
        <p:nvSpPr>
          <p:cNvPr id="14" name="Tekstvak 13">
            <a:extLst>
              <a:ext uri="{FF2B5EF4-FFF2-40B4-BE49-F238E27FC236}">
                <a16:creationId xmlns:a16="http://schemas.microsoft.com/office/drawing/2014/main" id="{E87EE22C-4AA0-5493-B081-E9EE540444A8}"/>
              </a:ext>
            </a:extLst>
          </p:cNvPr>
          <p:cNvSpPr txBox="1"/>
          <p:nvPr/>
        </p:nvSpPr>
        <p:spPr>
          <a:xfrm>
            <a:off x="545649" y="2325528"/>
            <a:ext cx="1220014" cy="276999"/>
          </a:xfrm>
          <a:prstGeom prst="rect">
            <a:avLst/>
          </a:prstGeom>
          <a:noFill/>
        </p:spPr>
        <p:txBody>
          <a:bodyPr wrap="none" rtlCol="0">
            <a:spAutoFit/>
          </a:bodyPr>
          <a:lstStyle/>
          <a:p>
            <a:r>
              <a:rPr lang="en-GB" sz="1200" u="sng" dirty="0">
                <a:solidFill>
                  <a:schemeClr val="bg1"/>
                </a:solidFill>
              </a:rPr>
              <a:t>Job </a:t>
            </a:r>
            <a:r>
              <a:rPr lang="en-GB" sz="1200" u="sng" dirty="0" err="1">
                <a:solidFill>
                  <a:schemeClr val="bg1"/>
                </a:solidFill>
              </a:rPr>
              <a:t>Verdonschot</a:t>
            </a:r>
            <a:endParaRPr lang="en-GB" sz="1200" u="sng" dirty="0">
              <a:solidFill>
                <a:schemeClr val="bg1"/>
              </a:solidFill>
            </a:endParaRPr>
          </a:p>
        </p:txBody>
      </p:sp>
    </p:spTree>
    <p:extLst>
      <p:ext uri="{BB962C8B-B14F-4D97-AF65-F5344CB8AC3E}">
        <p14:creationId xmlns:p14="http://schemas.microsoft.com/office/powerpoint/2010/main" val="43965797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1524000" y="5994400"/>
            <a:ext cx="7677150" cy="8636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err="1">
                <a:solidFill>
                  <a:srgbClr val="333333"/>
                </a:solidFill>
              </a:rPr>
              <a:t>Eur</a:t>
            </a:r>
            <a:r>
              <a:rPr lang="en-US" altLang="en-US" sz="1000" i="1" dirty="0">
                <a:solidFill>
                  <a:srgbClr val="333333"/>
                </a:solidFill>
              </a:rPr>
              <a:t> Heart J</a:t>
            </a:r>
            <a:r>
              <a:rPr lang="en-US" altLang="en-US" sz="1000" dirty="0">
                <a:solidFill>
                  <a:srgbClr val="333333"/>
                </a:solidFill>
              </a:rPr>
              <a:t>, 2023 ehad778, </a:t>
            </a:r>
            <a:r>
              <a:rPr lang="en-US" altLang="en-US" sz="1000" dirty="0">
                <a:solidFill>
                  <a:srgbClr val="333333"/>
                </a:solidFill>
                <a:hlinkClick r:id="rId3"/>
              </a:rPr>
              <a:t>https://doi.org/10.1093/eurheartj/ehad778</a:t>
            </a:r>
            <a:endParaRPr lang="en-US" altLang="en-US" sz="1000" dirty="0">
              <a:solidFill>
                <a:srgbClr val="333333"/>
              </a:solidFill>
            </a:endParaRPr>
          </a:p>
          <a:p>
            <a:pPr marL="0" indent="0" eaLnBrk="1" hangingPunct="1">
              <a:spcBef>
                <a:spcPct val="0"/>
              </a:spcBef>
              <a:spcAft>
                <a:spcPts val="600"/>
              </a:spcAft>
              <a:buNone/>
            </a:pPr>
            <a:r>
              <a:rPr lang="en-US" altLang="en-US" sz="800" dirty="0">
                <a:solidFill>
                  <a:srgbClr val="2A2A2A"/>
                </a:solidFill>
              </a:rPr>
              <a:t>.</a:t>
            </a:r>
            <a:endParaRPr lang="en-US" altLang="en-US" sz="800" dirty="0">
              <a:solidFill>
                <a:srgbClr val="333333"/>
              </a:solidFill>
            </a:endParaRPr>
          </a:p>
        </p:txBody>
      </p:sp>
      <p:pic>
        <p:nvPicPr>
          <p:cNvPr id="5125" name="New picture"/>
          <p:cNvPicPr/>
          <p:nvPr/>
        </p:nvPicPr>
        <p:blipFill>
          <a:blip r:embed="rId4"/>
          <a:stretch>
            <a:fillRect/>
          </a:stretch>
        </p:blipFill>
        <p:spPr>
          <a:xfrm>
            <a:off x="505690" y="745692"/>
            <a:ext cx="10162309" cy="5378017"/>
          </a:xfrm>
          <a:prstGeom prst="rect">
            <a:avLst/>
          </a:prstGeom>
        </p:spPr>
      </p:pic>
      <p:sp>
        <p:nvSpPr>
          <p:cNvPr id="3" name="Titel 2">
            <a:extLst>
              <a:ext uri="{FF2B5EF4-FFF2-40B4-BE49-F238E27FC236}">
                <a16:creationId xmlns:a16="http://schemas.microsoft.com/office/drawing/2014/main" id="{DF4E6DE2-E277-F40F-7299-C596ABC9E22F}"/>
              </a:ext>
            </a:extLst>
          </p:cNvPr>
          <p:cNvSpPr>
            <a:spLocks noGrp="1"/>
          </p:cNvSpPr>
          <p:nvPr>
            <p:ph type="title"/>
          </p:nvPr>
        </p:nvSpPr>
        <p:spPr/>
        <p:txBody>
          <a:bodyPr>
            <a:normAutofit fontScale="90000"/>
          </a:bodyPr>
          <a:lstStyle/>
          <a:p>
            <a:endParaRPr lang="nl-BE"/>
          </a:p>
        </p:txBody>
      </p:sp>
      <p:grpSp>
        <p:nvGrpSpPr>
          <p:cNvPr id="5" name="Groep 4">
            <a:extLst>
              <a:ext uri="{FF2B5EF4-FFF2-40B4-BE49-F238E27FC236}">
                <a16:creationId xmlns:a16="http://schemas.microsoft.com/office/drawing/2014/main" id="{866A6EE3-D61C-9344-A5B1-F46FB7D3E1E9}"/>
              </a:ext>
            </a:extLst>
          </p:cNvPr>
          <p:cNvGrpSpPr/>
          <p:nvPr/>
        </p:nvGrpSpPr>
        <p:grpSpPr>
          <a:xfrm>
            <a:off x="3720737" y="1994589"/>
            <a:ext cx="2611540" cy="2375263"/>
            <a:chOff x="3720737" y="1994589"/>
            <a:chExt cx="2611540" cy="2375263"/>
          </a:xfrm>
        </p:grpSpPr>
        <p:pic>
          <p:nvPicPr>
            <p:cNvPr id="2" name="Afbeelding 1">
              <a:extLst>
                <a:ext uri="{FF2B5EF4-FFF2-40B4-BE49-F238E27FC236}">
                  <a16:creationId xmlns:a16="http://schemas.microsoft.com/office/drawing/2014/main" id="{A15E3070-1247-B015-3224-72598E5FA367}"/>
                </a:ext>
              </a:extLst>
            </p:cNvPr>
            <p:cNvPicPr>
              <a:picLocks noChangeAspect="1"/>
            </p:cNvPicPr>
            <p:nvPr/>
          </p:nvPicPr>
          <p:blipFill>
            <a:blip r:embed="rId5"/>
            <a:stretch>
              <a:fillRect/>
            </a:stretch>
          </p:blipFill>
          <p:spPr>
            <a:xfrm>
              <a:off x="3720737" y="1994589"/>
              <a:ext cx="2375263" cy="2375263"/>
            </a:xfrm>
            <a:prstGeom prst="rect">
              <a:avLst/>
            </a:prstGeom>
            <a:ln>
              <a:solidFill>
                <a:schemeClr val="tx1"/>
              </a:solidFill>
            </a:ln>
          </p:spPr>
        </p:pic>
        <p:sp>
          <p:nvSpPr>
            <p:cNvPr id="4" name="Pijl omhoog en omlaag 3">
              <a:extLst>
                <a:ext uri="{FF2B5EF4-FFF2-40B4-BE49-F238E27FC236}">
                  <a16:creationId xmlns:a16="http://schemas.microsoft.com/office/drawing/2014/main" id="{5EA5D062-751C-124D-6C05-1B17B303DEF2}"/>
                </a:ext>
              </a:extLst>
            </p:cNvPr>
            <p:cNvSpPr/>
            <p:nvPr/>
          </p:nvSpPr>
          <p:spPr>
            <a:xfrm rot="5400000">
              <a:off x="5740900" y="2688536"/>
              <a:ext cx="437319" cy="745435"/>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37678048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0BB014-FA18-82DA-0F2A-9A286BC942C5}"/>
              </a:ext>
            </a:extLst>
          </p:cNvPr>
          <p:cNvSpPr>
            <a:spLocks noGrp="1"/>
          </p:cNvSpPr>
          <p:nvPr>
            <p:ph type="title"/>
          </p:nvPr>
        </p:nvSpPr>
        <p:spPr/>
        <p:txBody>
          <a:bodyPr/>
          <a:lstStyle/>
          <a:p>
            <a:r>
              <a:rPr lang="nl-BE" dirty="0"/>
              <a:t>More value of CMR in DCM</a:t>
            </a:r>
          </a:p>
        </p:txBody>
      </p:sp>
      <p:pic>
        <p:nvPicPr>
          <p:cNvPr id="4" name="Tijdelijke aanduiding voor inhoud 3">
            <a:extLst>
              <a:ext uri="{FF2B5EF4-FFF2-40B4-BE49-F238E27FC236}">
                <a16:creationId xmlns:a16="http://schemas.microsoft.com/office/drawing/2014/main" id="{110FF8CA-02C5-4CD1-C75C-608DA3230D62}"/>
              </a:ext>
            </a:extLst>
          </p:cNvPr>
          <p:cNvPicPr>
            <a:picLocks noGrp="1" noChangeAspect="1"/>
          </p:cNvPicPr>
          <p:nvPr>
            <p:ph sz="half" idx="1"/>
          </p:nvPr>
        </p:nvPicPr>
        <p:blipFill>
          <a:blip r:embed="rId2"/>
          <a:stretch>
            <a:fillRect/>
          </a:stretch>
        </p:blipFill>
        <p:spPr>
          <a:xfrm>
            <a:off x="838200" y="2332288"/>
            <a:ext cx="5181600" cy="3338011"/>
          </a:xfrm>
          <a:prstGeom prst="rect">
            <a:avLst/>
          </a:prstGeom>
        </p:spPr>
      </p:pic>
      <p:sp>
        <p:nvSpPr>
          <p:cNvPr id="3" name="Tijdelijke aanduiding voor inhoud 2">
            <a:extLst>
              <a:ext uri="{FF2B5EF4-FFF2-40B4-BE49-F238E27FC236}">
                <a16:creationId xmlns:a16="http://schemas.microsoft.com/office/drawing/2014/main" id="{F31C3245-688C-C0B3-899B-6384444011C1}"/>
              </a:ext>
            </a:extLst>
          </p:cNvPr>
          <p:cNvSpPr>
            <a:spLocks noGrp="1"/>
          </p:cNvSpPr>
          <p:nvPr>
            <p:ph sz="half" idx="2"/>
          </p:nvPr>
        </p:nvSpPr>
        <p:spPr/>
        <p:txBody>
          <a:bodyPr>
            <a:normAutofit lnSpcReduction="10000"/>
          </a:bodyPr>
          <a:lstStyle/>
          <a:p>
            <a:pPr marL="0" indent="0">
              <a:buNone/>
            </a:pPr>
            <a:r>
              <a:rPr lang="nl-BE" u="sng" dirty="0"/>
              <a:t>Structural abnormalities </a:t>
            </a:r>
          </a:p>
          <a:p>
            <a:pPr marL="0" indent="0">
              <a:buNone/>
            </a:pPr>
            <a:r>
              <a:rPr lang="nl-BE" dirty="0"/>
              <a:t>DD ACM (ARVC), DCM, HCM</a:t>
            </a:r>
          </a:p>
          <a:p>
            <a:pPr marL="0" indent="0">
              <a:buNone/>
            </a:pPr>
            <a:endParaRPr lang="nl-BE" dirty="0"/>
          </a:p>
          <a:p>
            <a:pPr marL="0" indent="0">
              <a:buNone/>
            </a:pPr>
            <a:r>
              <a:rPr lang="nl-BE" u="sng" dirty="0"/>
              <a:t>Prognosis and therapy</a:t>
            </a:r>
          </a:p>
          <a:p>
            <a:r>
              <a:rPr lang="nl-BE" dirty="0"/>
              <a:t>Ejection fraction</a:t>
            </a:r>
          </a:p>
          <a:p>
            <a:r>
              <a:rPr lang="nl-BE" b="1" dirty="0"/>
              <a:t>Fibrosis: LGE</a:t>
            </a:r>
          </a:p>
          <a:p>
            <a:pPr lvl="1"/>
            <a:r>
              <a:rPr lang="nl-BE" dirty="0"/>
              <a:t>ICD indication if EF &lt;= 35 %</a:t>
            </a:r>
          </a:p>
          <a:p>
            <a:r>
              <a:rPr lang="nl-BE" dirty="0"/>
              <a:t>Global longitudinal </a:t>
            </a:r>
            <a:r>
              <a:rPr lang="nl-BE" b="1" dirty="0"/>
              <a:t>strain</a:t>
            </a:r>
            <a:r>
              <a:rPr lang="nl-BE" dirty="0"/>
              <a:t> of LV</a:t>
            </a:r>
          </a:p>
          <a:p>
            <a:r>
              <a:rPr lang="nl-BE" dirty="0"/>
              <a:t>Conduit </a:t>
            </a:r>
            <a:r>
              <a:rPr lang="nl-BE" b="1" dirty="0"/>
              <a:t>strain</a:t>
            </a:r>
            <a:r>
              <a:rPr lang="nl-BE" dirty="0"/>
              <a:t> of left atrium</a:t>
            </a:r>
          </a:p>
        </p:txBody>
      </p:sp>
    </p:spTree>
    <p:extLst>
      <p:ext uri="{BB962C8B-B14F-4D97-AF65-F5344CB8AC3E}">
        <p14:creationId xmlns:p14="http://schemas.microsoft.com/office/powerpoint/2010/main" val="2530688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2960CDC-53A5-6B4A-917D-820589ED580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49160" y="856528"/>
            <a:ext cx="3952567" cy="5953432"/>
          </a:xfrm>
          <a:prstGeom prst="rect">
            <a:avLst/>
          </a:prstGeom>
        </p:spPr>
      </p:pic>
      <p:pic>
        <p:nvPicPr>
          <p:cNvPr id="3" name="Afbeelding 2">
            <a:extLst>
              <a:ext uri="{FF2B5EF4-FFF2-40B4-BE49-F238E27FC236}">
                <a16:creationId xmlns:a16="http://schemas.microsoft.com/office/drawing/2014/main" id="{C9A75D50-9112-8E4B-8A80-7B8AEDBBBF2A}"/>
              </a:ext>
            </a:extLst>
          </p:cNvPr>
          <p:cNvPicPr>
            <a:picLocks noChangeAspect="1"/>
          </p:cNvPicPr>
          <p:nvPr/>
        </p:nvPicPr>
        <p:blipFill>
          <a:blip r:embed="rId4"/>
          <a:stretch>
            <a:fillRect/>
          </a:stretch>
        </p:blipFill>
        <p:spPr>
          <a:xfrm>
            <a:off x="5985470" y="924331"/>
            <a:ext cx="4868060" cy="2494880"/>
          </a:xfrm>
          <a:prstGeom prst="rect">
            <a:avLst/>
          </a:prstGeom>
          <a:ln w="57150">
            <a:solidFill>
              <a:srgbClr val="FF0000"/>
            </a:solidFill>
          </a:ln>
        </p:spPr>
      </p:pic>
      <p:sp>
        <p:nvSpPr>
          <p:cNvPr id="4" name="Tekstvak 3">
            <a:extLst>
              <a:ext uri="{FF2B5EF4-FFF2-40B4-BE49-F238E27FC236}">
                <a16:creationId xmlns:a16="http://schemas.microsoft.com/office/drawing/2014/main" id="{DB2D7422-6D90-8D45-8B7B-77C3B8C875DD}"/>
              </a:ext>
            </a:extLst>
          </p:cNvPr>
          <p:cNvSpPr txBox="1"/>
          <p:nvPr/>
        </p:nvSpPr>
        <p:spPr>
          <a:xfrm>
            <a:off x="6063393" y="6502183"/>
            <a:ext cx="3283271" cy="307777"/>
          </a:xfrm>
          <a:prstGeom prst="rect">
            <a:avLst/>
          </a:prstGeom>
          <a:noFill/>
        </p:spPr>
        <p:txBody>
          <a:bodyPr wrap="none" rtlCol="0">
            <a:spAutoFit/>
          </a:bodyPr>
          <a:lstStyle/>
          <a:p>
            <a:r>
              <a:rPr lang="nl-BE" sz="1400" dirty="0"/>
              <a:t>Raafs A. JACC CVI, 2022: 15(6):1015-1026</a:t>
            </a:r>
          </a:p>
        </p:txBody>
      </p:sp>
      <p:pic>
        <p:nvPicPr>
          <p:cNvPr id="5" name="Afbeelding 4">
            <a:extLst>
              <a:ext uri="{FF2B5EF4-FFF2-40B4-BE49-F238E27FC236}">
                <a16:creationId xmlns:a16="http://schemas.microsoft.com/office/drawing/2014/main" id="{C543F46A-0C11-4E41-8D2A-4C205CF4CEFC}"/>
              </a:ext>
            </a:extLst>
          </p:cNvPr>
          <p:cNvPicPr>
            <a:picLocks noChangeAspect="1"/>
          </p:cNvPicPr>
          <p:nvPr/>
        </p:nvPicPr>
        <p:blipFill>
          <a:blip r:embed="rId5">
            <a:grayscl/>
          </a:blip>
          <a:stretch>
            <a:fillRect/>
          </a:stretch>
        </p:blipFill>
        <p:spPr>
          <a:xfrm>
            <a:off x="8994739" y="5249939"/>
            <a:ext cx="1201996" cy="1207223"/>
          </a:xfrm>
          <a:prstGeom prst="rect">
            <a:avLst/>
          </a:prstGeom>
          <a:ln>
            <a:solidFill>
              <a:schemeClr val="tx1"/>
            </a:solidFill>
          </a:ln>
        </p:spPr>
      </p:pic>
      <p:sp>
        <p:nvSpPr>
          <p:cNvPr id="6" name="Tekstvak 5">
            <a:extLst>
              <a:ext uri="{FF2B5EF4-FFF2-40B4-BE49-F238E27FC236}">
                <a16:creationId xmlns:a16="http://schemas.microsoft.com/office/drawing/2014/main" id="{8FFCC62F-4B97-3448-B17D-DA31ABD2DE5D}"/>
              </a:ext>
            </a:extLst>
          </p:cNvPr>
          <p:cNvSpPr txBox="1"/>
          <p:nvPr/>
        </p:nvSpPr>
        <p:spPr>
          <a:xfrm>
            <a:off x="8994743" y="5760797"/>
            <a:ext cx="1104799" cy="338554"/>
          </a:xfrm>
          <a:prstGeom prst="rect">
            <a:avLst/>
          </a:prstGeom>
          <a:noFill/>
        </p:spPr>
        <p:txBody>
          <a:bodyPr wrap="square" rtlCol="0">
            <a:spAutoFit/>
          </a:bodyPr>
          <a:lstStyle/>
          <a:p>
            <a:r>
              <a:rPr lang="en-GB" sz="1600" u="sng" dirty="0">
                <a:solidFill>
                  <a:schemeClr val="bg1"/>
                </a:solidFill>
              </a:rPr>
              <a:t>Anne </a:t>
            </a:r>
            <a:r>
              <a:rPr lang="en-GB" sz="1600" u="sng" dirty="0" err="1">
                <a:solidFill>
                  <a:schemeClr val="bg1"/>
                </a:solidFill>
              </a:rPr>
              <a:t>Raafs</a:t>
            </a:r>
            <a:endParaRPr lang="en-GB" sz="1600" u="sng" dirty="0">
              <a:solidFill>
                <a:schemeClr val="bg1"/>
              </a:solidFill>
            </a:endParaRPr>
          </a:p>
        </p:txBody>
      </p:sp>
      <p:pic>
        <p:nvPicPr>
          <p:cNvPr id="7" name="Afbeelding 6">
            <a:extLst>
              <a:ext uri="{FF2B5EF4-FFF2-40B4-BE49-F238E27FC236}">
                <a16:creationId xmlns:a16="http://schemas.microsoft.com/office/drawing/2014/main" id="{8C4CF9B6-BB23-2C46-8950-07F7EC1FFA58}"/>
              </a:ext>
            </a:extLst>
          </p:cNvPr>
          <p:cNvPicPr>
            <a:picLocks noChangeAspect="1"/>
          </p:cNvPicPr>
          <p:nvPr/>
        </p:nvPicPr>
        <p:blipFill>
          <a:blip r:embed="rId6"/>
          <a:stretch>
            <a:fillRect/>
          </a:stretch>
        </p:blipFill>
        <p:spPr>
          <a:xfrm>
            <a:off x="6287130" y="3743195"/>
            <a:ext cx="2514837" cy="2432608"/>
          </a:xfrm>
          <a:prstGeom prst="rect">
            <a:avLst/>
          </a:prstGeom>
          <a:ln>
            <a:solidFill>
              <a:schemeClr val="accent1"/>
            </a:solidFill>
          </a:ln>
        </p:spPr>
      </p:pic>
      <p:sp>
        <p:nvSpPr>
          <p:cNvPr id="8" name="Tekstvak 7">
            <a:extLst>
              <a:ext uri="{FF2B5EF4-FFF2-40B4-BE49-F238E27FC236}">
                <a16:creationId xmlns:a16="http://schemas.microsoft.com/office/drawing/2014/main" id="{8F5FDF41-A2DA-B749-808E-99FBFAB045CC}"/>
              </a:ext>
            </a:extLst>
          </p:cNvPr>
          <p:cNvSpPr txBox="1"/>
          <p:nvPr/>
        </p:nvSpPr>
        <p:spPr>
          <a:xfrm>
            <a:off x="2525443" y="1630196"/>
            <a:ext cx="1629549" cy="369332"/>
          </a:xfrm>
          <a:prstGeom prst="rect">
            <a:avLst/>
          </a:prstGeom>
          <a:noFill/>
        </p:spPr>
        <p:txBody>
          <a:bodyPr wrap="none" rtlCol="0">
            <a:spAutoFit/>
          </a:bodyPr>
          <a:lstStyle/>
          <a:p>
            <a:r>
              <a:rPr lang="nl-BE" dirty="0"/>
              <a:t>n=488 DCM pts</a:t>
            </a:r>
          </a:p>
        </p:txBody>
      </p:sp>
      <p:pic>
        <p:nvPicPr>
          <p:cNvPr id="10" name="Afbeelding 9">
            <a:extLst>
              <a:ext uri="{FF2B5EF4-FFF2-40B4-BE49-F238E27FC236}">
                <a16:creationId xmlns:a16="http://schemas.microsoft.com/office/drawing/2014/main" id="{283C828F-3FE1-4B4F-BFD0-B51094290C13}"/>
              </a:ext>
            </a:extLst>
          </p:cNvPr>
          <p:cNvPicPr>
            <a:picLocks noChangeAspect="1"/>
          </p:cNvPicPr>
          <p:nvPr/>
        </p:nvPicPr>
        <p:blipFill>
          <a:blip r:embed="rId7">
            <a:grayscl/>
          </a:blip>
          <a:stretch>
            <a:fillRect/>
          </a:stretch>
        </p:blipFill>
        <p:spPr>
          <a:xfrm>
            <a:off x="8994739" y="3752163"/>
            <a:ext cx="1146067" cy="1288179"/>
          </a:xfrm>
          <a:prstGeom prst="rect">
            <a:avLst/>
          </a:prstGeom>
          <a:ln>
            <a:solidFill>
              <a:schemeClr val="accent1"/>
            </a:solidFill>
          </a:ln>
        </p:spPr>
      </p:pic>
      <p:sp>
        <p:nvSpPr>
          <p:cNvPr id="11" name="Titel 10">
            <a:extLst>
              <a:ext uri="{FF2B5EF4-FFF2-40B4-BE49-F238E27FC236}">
                <a16:creationId xmlns:a16="http://schemas.microsoft.com/office/drawing/2014/main" id="{B375A777-B73B-D44C-833A-A2F300DA7CFD}"/>
              </a:ext>
            </a:extLst>
          </p:cNvPr>
          <p:cNvSpPr>
            <a:spLocks noGrp="1"/>
          </p:cNvSpPr>
          <p:nvPr>
            <p:ph type="title"/>
          </p:nvPr>
        </p:nvSpPr>
        <p:spPr>
          <a:xfrm>
            <a:off x="1748307" y="-224917"/>
            <a:ext cx="8919697" cy="1143000"/>
          </a:xfrm>
        </p:spPr>
        <p:txBody>
          <a:bodyPr>
            <a:normAutofit fontScale="90000"/>
          </a:bodyPr>
          <a:lstStyle/>
          <a:p>
            <a:r>
              <a:rPr lang="nl-BE" dirty="0"/>
              <a:t>Left atrial strain predicts DCM outcome!</a:t>
            </a:r>
          </a:p>
        </p:txBody>
      </p:sp>
      <p:pic>
        <p:nvPicPr>
          <p:cNvPr id="9" name="Picture 6">
            <a:extLst>
              <a:ext uri="{FF2B5EF4-FFF2-40B4-BE49-F238E27FC236}">
                <a16:creationId xmlns:a16="http://schemas.microsoft.com/office/drawing/2014/main" id="{17E6F583-F38D-E1D0-1C99-4271D5FCF2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228" y="2626661"/>
            <a:ext cx="6276850" cy="4183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233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27B6C5-BF35-960A-2E56-BE9B26747345}"/>
              </a:ext>
            </a:extLst>
          </p:cNvPr>
          <p:cNvSpPr>
            <a:spLocks noGrp="1"/>
          </p:cNvSpPr>
          <p:nvPr>
            <p:ph type="title"/>
          </p:nvPr>
        </p:nvSpPr>
        <p:spPr/>
        <p:txBody>
          <a:bodyPr/>
          <a:lstStyle/>
          <a:p>
            <a:r>
              <a:rPr lang="nl-BE" dirty="0"/>
              <a:t>Cardiomyopathies: genetics &amp; second hit </a:t>
            </a:r>
          </a:p>
        </p:txBody>
      </p:sp>
      <p:sp>
        <p:nvSpPr>
          <p:cNvPr id="5" name="Tijdelijke aanduiding voor inhoud 4">
            <a:extLst>
              <a:ext uri="{FF2B5EF4-FFF2-40B4-BE49-F238E27FC236}">
                <a16:creationId xmlns:a16="http://schemas.microsoft.com/office/drawing/2014/main" id="{C00BC3FA-95E3-857A-3B08-3C0B7DBCF481}"/>
              </a:ext>
            </a:extLst>
          </p:cNvPr>
          <p:cNvSpPr>
            <a:spLocks noGrp="1"/>
          </p:cNvSpPr>
          <p:nvPr>
            <p:ph idx="1"/>
          </p:nvPr>
        </p:nvSpPr>
        <p:spPr/>
        <p:txBody>
          <a:bodyPr>
            <a:normAutofit/>
          </a:bodyPr>
          <a:lstStyle/>
          <a:p>
            <a:pPr>
              <a:lnSpc>
                <a:spcPct val="150000"/>
              </a:lnSpc>
            </a:pPr>
            <a:r>
              <a:rPr lang="nl-BE" dirty="0"/>
              <a:t>Second hits: gene-environmental interactions</a:t>
            </a:r>
          </a:p>
          <a:p>
            <a:pPr>
              <a:lnSpc>
                <a:spcPct val="150000"/>
              </a:lnSpc>
            </a:pPr>
            <a:r>
              <a:rPr lang="nl-BE" b="1" dirty="0"/>
              <a:t>Dilated cardiomyopathy</a:t>
            </a:r>
          </a:p>
          <a:p>
            <a:pPr lvl="1">
              <a:lnSpc>
                <a:spcPct val="150000"/>
              </a:lnSpc>
            </a:pPr>
            <a:r>
              <a:rPr lang="nl-BE" dirty="0"/>
              <a:t>Case of peripartum CMP</a:t>
            </a:r>
          </a:p>
          <a:p>
            <a:pPr lvl="1">
              <a:lnSpc>
                <a:spcPct val="150000"/>
              </a:lnSpc>
            </a:pPr>
            <a:r>
              <a:rPr lang="nl-BE" b="1" dirty="0"/>
              <a:t>Case of myocarditis </a:t>
            </a:r>
            <a:r>
              <a:rPr lang="nl-BE" b="1" dirty="0">
                <a:sym typeface="Wingdings" pitchFamily="2" charset="2"/>
              </a:rPr>
              <a:t> CMP</a:t>
            </a:r>
          </a:p>
          <a:p>
            <a:pPr lvl="1">
              <a:lnSpc>
                <a:spcPct val="150000"/>
              </a:lnSpc>
            </a:pPr>
            <a:r>
              <a:rPr lang="nl-BE" dirty="0">
                <a:sym typeface="Wingdings" pitchFamily="2" charset="2"/>
              </a:rPr>
              <a:t>Case of autoimmune disease - CMP</a:t>
            </a:r>
          </a:p>
          <a:p>
            <a:pPr>
              <a:lnSpc>
                <a:spcPct val="150000"/>
              </a:lnSpc>
            </a:pPr>
            <a:r>
              <a:rPr lang="nl-BE" dirty="0">
                <a:sym typeface="Wingdings" pitchFamily="2" charset="2"/>
              </a:rPr>
              <a:t>Treatment: future?</a:t>
            </a:r>
          </a:p>
        </p:txBody>
      </p:sp>
      <p:sp>
        <p:nvSpPr>
          <p:cNvPr id="2" name="Tekstvak 1">
            <a:extLst>
              <a:ext uri="{FF2B5EF4-FFF2-40B4-BE49-F238E27FC236}">
                <a16:creationId xmlns:a16="http://schemas.microsoft.com/office/drawing/2014/main" id="{ED03B040-6377-742A-00C8-0E6AAD596DB1}"/>
              </a:ext>
            </a:extLst>
          </p:cNvPr>
          <p:cNvSpPr txBox="1"/>
          <p:nvPr/>
        </p:nvSpPr>
        <p:spPr>
          <a:xfrm>
            <a:off x="5375564" y="5166989"/>
            <a:ext cx="6301725" cy="1200329"/>
          </a:xfrm>
          <a:prstGeom prst="rect">
            <a:avLst/>
          </a:prstGeom>
          <a:noFill/>
          <a:ln>
            <a:solidFill>
              <a:srgbClr val="FF0000"/>
            </a:solidFill>
          </a:ln>
        </p:spPr>
        <p:txBody>
          <a:bodyPr wrap="none" rtlCol="0">
            <a:spAutoFit/>
          </a:bodyPr>
          <a:lstStyle/>
          <a:p>
            <a:pPr marL="342900" indent="-342900">
              <a:buAutoNum type="arabicPeriod"/>
            </a:pPr>
            <a:r>
              <a:rPr lang="nl-BE" sz="2400" dirty="0"/>
              <a:t>Why me? Diagnosis!</a:t>
            </a:r>
          </a:p>
          <a:p>
            <a:pPr marL="342900" indent="-342900">
              <a:buAutoNum type="arabicPeriod"/>
            </a:pPr>
            <a:r>
              <a:rPr lang="nl-BE" sz="2400" dirty="0"/>
              <a:t>ICD indication (LMNA, RBM20, PLN)</a:t>
            </a:r>
          </a:p>
          <a:p>
            <a:pPr marL="342900" indent="-342900">
              <a:buAutoNum type="arabicPeriod"/>
            </a:pPr>
            <a:r>
              <a:rPr lang="nl-BE" sz="2400" dirty="0"/>
              <a:t>Family members: early diagnosis &amp; treatment</a:t>
            </a:r>
          </a:p>
        </p:txBody>
      </p:sp>
    </p:spTree>
    <p:extLst>
      <p:ext uri="{BB962C8B-B14F-4D97-AF65-F5344CB8AC3E}">
        <p14:creationId xmlns:p14="http://schemas.microsoft.com/office/powerpoint/2010/main" val="2626209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A7C7A1A-A706-0947-8B8C-D558E6F6DB98}"/>
              </a:ext>
            </a:extLst>
          </p:cNvPr>
          <p:cNvPicPr>
            <a:picLocks noChangeAspect="1"/>
          </p:cNvPicPr>
          <p:nvPr/>
        </p:nvPicPr>
        <p:blipFill>
          <a:blip r:embed="rId3"/>
          <a:stretch>
            <a:fillRect/>
          </a:stretch>
        </p:blipFill>
        <p:spPr>
          <a:xfrm>
            <a:off x="4153434" y="2059704"/>
            <a:ext cx="3759205" cy="4259423"/>
          </a:xfrm>
          <a:prstGeom prst="rect">
            <a:avLst/>
          </a:prstGeom>
        </p:spPr>
      </p:pic>
      <p:sp>
        <p:nvSpPr>
          <p:cNvPr id="12290" name="Titel 1"/>
          <p:cNvSpPr>
            <a:spLocks noGrp="1"/>
          </p:cNvSpPr>
          <p:nvPr>
            <p:ph type="title"/>
          </p:nvPr>
        </p:nvSpPr>
        <p:spPr/>
        <p:txBody>
          <a:bodyPr>
            <a:normAutofit/>
          </a:bodyPr>
          <a:lstStyle/>
          <a:p>
            <a:r>
              <a:rPr lang="nl-NL" dirty="0" err="1">
                <a:latin typeface="Arial" charset="0"/>
              </a:rPr>
              <a:t>Viruses</a:t>
            </a:r>
            <a:r>
              <a:rPr lang="nl-NL" dirty="0">
                <a:latin typeface="Arial" charset="0"/>
              </a:rPr>
              <a:t> </a:t>
            </a:r>
            <a:r>
              <a:rPr lang="nl-NL" dirty="0">
                <a:latin typeface="Arial" charset="0"/>
                <a:sym typeface="Wingdings" pitchFamily="2" charset="2"/>
              </a:rPr>
              <a:t> myocarditis &amp; DCM</a:t>
            </a:r>
            <a:endParaRPr lang="nl-NL" dirty="0">
              <a:latin typeface="Arial" charset="0"/>
            </a:endParaRPr>
          </a:p>
        </p:txBody>
      </p:sp>
      <p:sp>
        <p:nvSpPr>
          <p:cNvPr id="4" name="PIJL-OMLAAG 3"/>
          <p:cNvSpPr>
            <a:spLocks noChangeArrowheads="1"/>
          </p:cNvSpPr>
          <p:nvPr/>
        </p:nvSpPr>
        <p:spPr bwMode="auto">
          <a:xfrm rot="2297069">
            <a:off x="7497763" y="3205163"/>
            <a:ext cx="431800" cy="647700"/>
          </a:xfrm>
          <a:prstGeom prst="downArrow">
            <a:avLst>
              <a:gd name="adj1" fmla="val 50000"/>
              <a:gd name="adj2" fmla="val 50000"/>
            </a:avLst>
          </a:prstGeom>
          <a:solidFill>
            <a:schemeClr val="tx1"/>
          </a:solidFill>
          <a:ln w="9525">
            <a:solidFill>
              <a:schemeClr val="tx1"/>
            </a:solidFill>
            <a:round/>
            <a:headEnd/>
            <a:tailEnd/>
          </a:ln>
        </p:spPr>
        <p:txBody>
          <a:bodyPr/>
          <a:lstStyle/>
          <a:p>
            <a:pPr eaLnBrk="1" hangingPunct="1">
              <a:buClr>
                <a:srgbClr val="000000"/>
              </a:buClr>
            </a:pPr>
            <a:endParaRPr lang="nl-NL">
              <a:solidFill>
                <a:schemeClr val="bg1"/>
              </a:solidFill>
            </a:endParaRPr>
          </a:p>
        </p:txBody>
      </p:sp>
      <p:sp>
        <p:nvSpPr>
          <p:cNvPr id="7" name="PIJL-OMLAAG 6"/>
          <p:cNvSpPr>
            <a:spLocks noChangeArrowheads="1"/>
          </p:cNvSpPr>
          <p:nvPr/>
        </p:nvSpPr>
        <p:spPr bwMode="auto">
          <a:xfrm rot="3097021">
            <a:off x="7924800" y="3743326"/>
            <a:ext cx="431800" cy="647700"/>
          </a:xfrm>
          <a:prstGeom prst="downArrow">
            <a:avLst>
              <a:gd name="adj1" fmla="val 50000"/>
              <a:gd name="adj2" fmla="val 50000"/>
            </a:avLst>
          </a:prstGeom>
          <a:solidFill>
            <a:schemeClr val="tx1"/>
          </a:solidFill>
          <a:ln w="9525">
            <a:solidFill>
              <a:schemeClr val="tx1"/>
            </a:solidFill>
            <a:round/>
            <a:headEnd/>
            <a:tailEnd/>
          </a:ln>
        </p:spPr>
        <p:txBody>
          <a:bodyPr/>
          <a:lstStyle/>
          <a:p>
            <a:pPr eaLnBrk="1" hangingPunct="1">
              <a:buClr>
                <a:srgbClr val="000000"/>
              </a:buClr>
            </a:pPr>
            <a:endParaRPr lang="nl-NL">
              <a:solidFill>
                <a:schemeClr val="bg1"/>
              </a:solidFill>
            </a:endParaRPr>
          </a:p>
        </p:txBody>
      </p:sp>
      <p:sp>
        <p:nvSpPr>
          <p:cNvPr id="8" name="PIJL-OMLAAG 7"/>
          <p:cNvSpPr>
            <a:spLocks noChangeArrowheads="1"/>
          </p:cNvSpPr>
          <p:nvPr/>
        </p:nvSpPr>
        <p:spPr bwMode="auto">
          <a:xfrm rot="4608220">
            <a:off x="8148639" y="4476751"/>
            <a:ext cx="431800" cy="647700"/>
          </a:xfrm>
          <a:prstGeom prst="downArrow">
            <a:avLst>
              <a:gd name="adj1" fmla="val 50000"/>
              <a:gd name="adj2" fmla="val 50000"/>
            </a:avLst>
          </a:prstGeom>
          <a:solidFill>
            <a:schemeClr val="tx1"/>
          </a:solidFill>
          <a:ln w="9525">
            <a:solidFill>
              <a:schemeClr val="tx1"/>
            </a:solidFill>
            <a:round/>
            <a:headEnd/>
            <a:tailEnd/>
          </a:ln>
        </p:spPr>
        <p:txBody>
          <a:bodyPr/>
          <a:lstStyle/>
          <a:p>
            <a:pPr eaLnBrk="1" hangingPunct="1">
              <a:buClr>
                <a:srgbClr val="000000"/>
              </a:buClr>
            </a:pPr>
            <a:endParaRPr lang="nl-NL">
              <a:solidFill>
                <a:schemeClr val="bg1"/>
              </a:solidFill>
            </a:endParaRPr>
          </a:p>
        </p:txBody>
      </p:sp>
      <p:sp>
        <p:nvSpPr>
          <p:cNvPr id="9" name="PIJL-OMLAAG 8"/>
          <p:cNvSpPr>
            <a:spLocks noChangeArrowheads="1"/>
          </p:cNvSpPr>
          <p:nvPr/>
        </p:nvSpPr>
        <p:spPr bwMode="auto">
          <a:xfrm rot="6023552">
            <a:off x="8193088" y="5149851"/>
            <a:ext cx="431800" cy="647700"/>
          </a:xfrm>
          <a:prstGeom prst="downArrow">
            <a:avLst>
              <a:gd name="adj1" fmla="val 50000"/>
              <a:gd name="adj2" fmla="val 50000"/>
            </a:avLst>
          </a:prstGeom>
          <a:solidFill>
            <a:schemeClr val="tx1"/>
          </a:solidFill>
          <a:ln w="9525">
            <a:solidFill>
              <a:schemeClr val="tx1"/>
            </a:solidFill>
            <a:round/>
            <a:headEnd/>
            <a:tailEnd/>
          </a:ln>
        </p:spPr>
        <p:txBody>
          <a:bodyPr/>
          <a:lstStyle/>
          <a:p>
            <a:pPr eaLnBrk="1" hangingPunct="1">
              <a:buClr>
                <a:srgbClr val="000000"/>
              </a:buClr>
            </a:pPr>
            <a:endParaRPr lang="nl-NL">
              <a:solidFill>
                <a:schemeClr val="bg1"/>
              </a:solidFill>
            </a:endParaRPr>
          </a:p>
        </p:txBody>
      </p:sp>
      <p:sp>
        <p:nvSpPr>
          <p:cNvPr id="10" name="PIJL-OMLAAG 9"/>
          <p:cNvSpPr>
            <a:spLocks noChangeArrowheads="1"/>
          </p:cNvSpPr>
          <p:nvPr/>
        </p:nvSpPr>
        <p:spPr bwMode="auto">
          <a:xfrm rot="-5400000">
            <a:off x="3909219" y="5109369"/>
            <a:ext cx="431800" cy="649288"/>
          </a:xfrm>
          <a:prstGeom prst="downArrow">
            <a:avLst>
              <a:gd name="adj1" fmla="val 50000"/>
              <a:gd name="adj2" fmla="val 50123"/>
            </a:avLst>
          </a:prstGeom>
          <a:solidFill>
            <a:schemeClr val="tx1"/>
          </a:solidFill>
          <a:ln w="9525">
            <a:solidFill>
              <a:schemeClr val="tx1"/>
            </a:solidFill>
            <a:round/>
            <a:headEnd/>
            <a:tailEnd/>
          </a:ln>
        </p:spPr>
        <p:txBody>
          <a:bodyPr/>
          <a:lstStyle/>
          <a:p>
            <a:pPr eaLnBrk="1" hangingPunct="1">
              <a:buClr>
                <a:srgbClr val="000000"/>
              </a:buClr>
            </a:pPr>
            <a:endParaRPr lang="nl-NL">
              <a:solidFill>
                <a:schemeClr val="bg1"/>
              </a:solidFill>
            </a:endParaRPr>
          </a:p>
        </p:txBody>
      </p:sp>
      <p:sp>
        <p:nvSpPr>
          <p:cNvPr id="5" name="Tekstvak 4"/>
          <p:cNvSpPr txBox="1">
            <a:spLocks noChangeArrowheads="1"/>
          </p:cNvSpPr>
          <p:nvPr/>
        </p:nvSpPr>
        <p:spPr bwMode="auto">
          <a:xfrm>
            <a:off x="7674996" y="2635469"/>
            <a:ext cx="299300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rgbClr val="0083BD"/>
                </a:solidFill>
                <a:latin typeface="Arial" charset="0"/>
                <a:ea typeface="ＭＳ Ｐゴシック" charset="0"/>
                <a:cs typeface="ＭＳ Ｐゴシック" charset="0"/>
              </a:defRPr>
            </a:lvl1pPr>
            <a:lvl2pPr marL="742950" indent="-285750">
              <a:defRPr sz="3200">
                <a:solidFill>
                  <a:srgbClr val="0083BD"/>
                </a:solidFill>
                <a:latin typeface="Arial" charset="0"/>
                <a:ea typeface="ＭＳ Ｐゴシック" charset="0"/>
              </a:defRPr>
            </a:lvl2pPr>
            <a:lvl3pPr marL="1143000" indent="-228600">
              <a:defRPr sz="3200">
                <a:solidFill>
                  <a:srgbClr val="0083BD"/>
                </a:solidFill>
                <a:latin typeface="Arial" charset="0"/>
                <a:ea typeface="ＭＳ Ｐゴシック" charset="0"/>
              </a:defRPr>
            </a:lvl3pPr>
            <a:lvl4pPr marL="1600200" indent="-228600">
              <a:defRPr sz="3200">
                <a:solidFill>
                  <a:srgbClr val="0083BD"/>
                </a:solidFill>
                <a:latin typeface="Arial" charset="0"/>
                <a:ea typeface="ＭＳ Ｐゴシック" charset="0"/>
              </a:defRPr>
            </a:lvl4pPr>
            <a:lvl5pPr marL="2057400" indent="-228600">
              <a:defRPr sz="3200">
                <a:solidFill>
                  <a:srgbClr val="0083BD"/>
                </a:solidFill>
                <a:latin typeface="Arial" charset="0"/>
                <a:ea typeface="ＭＳ Ｐゴシック" charset="0"/>
              </a:defRPr>
            </a:lvl5pPr>
            <a:lvl6pPr marL="25146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6pPr>
            <a:lvl7pPr marL="29718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7pPr>
            <a:lvl8pPr marL="34290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8pPr>
            <a:lvl9pPr marL="38862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9pPr>
          </a:lstStyle>
          <a:p>
            <a:r>
              <a:rPr lang="nl-NL" sz="2800" dirty="0" err="1">
                <a:solidFill>
                  <a:schemeClr val="tx1"/>
                </a:solidFill>
              </a:rPr>
              <a:t>Infection</a:t>
            </a:r>
            <a:r>
              <a:rPr lang="nl-NL" sz="2800" dirty="0">
                <a:solidFill>
                  <a:schemeClr val="tx1"/>
                </a:solidFill>
              </a:rPr>
              <a:t> (virus)</a:t>
            </a:r>
          </a:p>
        </p:txBody>
      </p:sp>
      <p:sp>
        <p:nvSpPr>
          <p:cNvPr id="3" name="Rechthoek 2">
            <a:extLst>
              <a:ext uri="{FF2B5EF4-FFF2-40B4-BE49-F238E27FC236}">
                <a16:creationId xmlns:a16="http://schemas.microsoft.com/office/drawing/2014/main" id="{C8C98243-0E0E-A144-BA48-30B6CD5A8C17}"/>
              </a:ext>
            </a:extLst>
          </p:cNvPr>
          <p:cNvSpPr/>
          <p:nvPr/>
        </p:nvSpPr>
        <p:spPr>
          <a:xfrm>
            <a:off x="7445919" y="6536352"/>
            <a:ext cx="4128017" cy="461665"/>
          </a:xfrm>
          <a:prstGeom prst="rect">
            <a:avLst/>
          </a:prstGeom>
        </p:spPr>
        <p:txBody>
          <a:bodyPr wrap="square">
            <a:spAutoFit/>
          </a:bodyPr>
          <a:lstStyle/>
          <a:p>
            <a:r>
              <a:rPr lang="nl-BE" sz="1200" i="1" dirty="0"/>
              <a:t>Hazebroek M. </a:t>
            </a:r>
            <a:r>
              <a:rPr lang="nl-BE" sz="1200" dirty="0"/>
              <a:t>JACC. 2015 Sep 22;66(12):1313-23.</a:t>
            </a:r>
          </a:p>
          <a:p>
            <a:r>
              <a:rPr lang="nl-BE" sz="1200" dirty="0"/>
              <a:t> </a:t>
            </a:r>
          </a:p>
        </p:txBody>
      </p:sp>
      <p:pic>
        <p:nvPicPr>
          <p:cNvPr id="6" name="Afbeelding 5">
            <a:extLst>
              <a:ext uri="{FF2B5EF4-FFF2-40B4-BE49-F238E27FC236}">
                <a16:creationId xmlns:a16="http://schemas.microsoft.com/office/drawing/2014/main" id="{2982E1AF-67F2-604F-8BAC-68F7AE100A39}"/>
              </a:ext>
            </a:extLst>
          </p:cNvPr>
          <p:cNvPicPr>
            <a:picLocks noChangeAspect="1"/>
          </p:cNvPicPr>
          <p:nvPr/>
        </p:nvPicPr>
        <p:blipFill>
          <a:blip r:embed="rId4"/>
          <a:stretch>
            <a:fillRect/>
          </a:stretch>
        </p:blipFill>
        <p:spPr>
          <a:xfrm>
            <a:off x="4685912" y="2141839"/>
            <a:ext cx="2536223" cy="1686588"/>
          </a:xfrm>
          <a:prstGeom prst="rect">
            <a:avLst/>
          </a:prstGeom>
          <a:ln>
            <a:solidFill>
              <a:schemeClr val="accent1"/>
            </a:solidFill>
          </a:ln>
        </p:spPr>
      </p:pic>
      <p:pic>
        <p:nvPicPr>
          <p:cNvPr id="18" name="Picture 2" descr="http://www.innermostsecrets.com/Images/herpes-simplex.jpg">
            <a:extLst>
              <a:ext uri="{FF2B5EF4-FFF2-40B4-BE49-F238E27FC236}">
                <a16:creationId xmlns:a16="http://schemas.microsoft.com/office/drawing/2014/main" id="{D2671965-D403-2142-B477-5DEFA23A4F1D}"/>
              </a:ext>
            </a:extLst>
          </p:cNvPr>
          <p:cNvPicPr>
            <a:picLocks noChangeAspect="1" noChangeArrowheads="1"/>
          </p:cNvPicPr>
          <p:nvPr/>
        </p:nvPicPr>
        <p:blipFill>
          <a:blip r:embed="rId5" cstate="print"/>
          <a:srcRect/>
          <a:stretch>
            <a:fillRect/>
          </a:stretch>
        </p:blipFill>
        <p:spPr bwMode="auto">
          <a:xfrm>
            <a:off x="8999062" y="3158688"/>
            <a:ext cx="1021731" cy="967576"/>
          </a:xfrm>
          <a:prstGeom prst="rect">
            <a:avLst/>
          </a:prstGeom>
          <a:noFill/>
        </p:spPr>
      </p:pic>
      <p:sp>
        <p:nvSpPr>
          <p:cNvPr id="12" name="Tekstvak 11">
            <a:extLst>
              <a:ext uri="{FF2B5EF4-FFF2-40B4-BE49-F238E27FC236}">
                <a16:creationId xmlns:a16="http://schemas.microsoft.com/office/drawing/2014/main" id="{0C381D78-A12C-7D45-A700-C03CB5DD1E19}"/>
              </a:ext>
            </a:extLst>
          </p:cNvPr>
          <p:cNvSpPr txBox="1"/>
          <p:nvPr/>
        </p:nvSpPr>
        <p:spPr>
          <a:xfrm>
            <a:off x="1546964" y="2199000"/>
            <a:ext cx="2872709" cy="1938992"/>
          </a:xfrm>
          <a:prstGeom prst="rect">
            <a:avLst/>
          </a:prstGeom>
          <a:noFill/>
        </p:spPr>
        <p:txBody>
          <a:bodyPr wrap="none" rtlCol="0">
            <a:spAutoFit/>
          </a:bodyPr>
          <a:lstStyle/>
          <a:p>
            <a:pPr marL="342891" indent="-342891">
              <a:buFont typeface="Arial" panose="020B0604020202020204" pitchFamily="34" charset="0"/>
              <a:buChar char="•"/>
            </a:pPr>
            <a:r>
              <a:rPr lang="nl-BE" sz="2000" u="sng" dirty="0"/>
              <a:t>Male 28 yrs</a:t>
            </a:r>
          </a:p>
          <a:p>
            <a:pPr marL="342891" indent="-342891">
              <a:buFont typeface="Arial" panose="020B0604020202020204" pitchFamily="34" charset="0"/>
              <a:buChar char="•"/>
            </a:pPr>
            <a:r>
              <a:rPr lang="nl-BE" sz="2000" dirty="0"/>
              <a:t>EF 35 %, DCM</a:t>
            </a:r>
          </a:p>
          <a:p>
            <a:pPr marL="342891" indent="-342891">
              <a:buFont typeface="Arial" panose="020B0604020202020204" pitchFamily="34" charset="0"/>
              <a:buChar char="•"/>
            </a:pPr>
            <a:r>
              <a:rPr lang="nl-BE" sz="2000" b="1" dirty="0"/>
              <a:t>Recurrent myocarditis</a:t>
            </a:r>
          </a:p>
          <a:p>
            <a:pPr marL="342891" indent="-342891">
              <a:buFont typeface="Arial" panose="020B0604020202020204" pitchFamily="34" charset="0"/>
              <a:buChar char="•"/>
            </a:pPr>
            <a:r>
              <a:rPr lang="nl-BE" sz="2000" dirty="0"/>
              <a:t>Cardiac biopsy:</a:t>
            </a:r>
          </a:p>
          <a:p>
            <a:pPr marL="342891" indent="-342891">
              <a:buFont typeface="Arial" panose="020B0604020202020204" pitchFamily="34" charset="0"/>
              <a:buChar char="•"/>
            </a:pPr>
            <a:endParaRPr lang="nl-BE" sz="2000" dirty="0"/>
          </a:p>
          <a:p>
            <a:pPr marL="342891" indent="-342891">
              <a:buFont typeface="Arial" panose="020B0604020202020204" pitchFamily="34" charset="0"/>
              <a:buChar char="•"/>
            </a:pPr>
            <a:endParaRPr lang="nl-BE" sz="2000" dirty="0"/>
          </a:p>
        </p:txBody>
      </p:sp>
      <p:sp>
        <p:nvSpPr>
          <p:cNvPr id="16" name="Tekstvak 15">
            <a:extLst>
              <a:ext uri="{FF2B5EF4-FFF2-40B4-BE49-F238E27FC236}">
                <a16:creationId xmlns:a16="http://schemas.microsoft.com/office/drawing/2014/main" id="{9DF09E71-967D-6B45-B4F8-FAE68550158C}"/>
              </a:ext>
            </a:extLst>
          </p:cNvPr>
          <p:cNvSpPr txBox="1"/>
          <p:nvPr/>
        </p:nvSpPr>
        <p:spPr>
          <a:xfrm>
            <a:off x="1597160" y="3492359"/>
            <a:ext cx="1511376" cy="584775"/>
          </a:xfrm>
          <a:prstGeom prst="rect">
            <a:avLst/>
          </a:prstGeom>
          <a:noFill/>
        </p:spPr>
        <p:txBody>
          <a:bodyPr wrap="none" rtlCol="0">
            <a:spAutoFit/>
          </a:bodyPr>
          <a:lstStyle/>
          <a:p>
            <a:r>
              <a:rPr lang="nl-BE" sz="1600" u="sng" dirty="0"/>
              <a:t>Increased CD8-</a:t>
            </a:r>
          </a:p>
          <a:p>
            <a:r>
              <a:rPr lang="nl-BE" sz="1600" u="sng" dirty="0"/>
              <a:t>Cytotoxic T-cells</a:t>
            </a:r>
          </a:p>
        </p:txBody>
      </p:sp>
      <p:sp>
        <p:nvSpPr>
          <p:cNvPr id="17" name="Tekstvak 16">
            <a:extLst>
              <a:ext uri="{FF2B5EF4-FFF2-40B4-BE49-F238E27FC236}">
                <a16:creationId xmlns:a16="http://schemas.microsoft.com/office/drawing/2014/main" id="{466AAB4A-83BD-6C4E-905D-08687B065BBB}"/>
              </a:ext>
            </a:extLst>
          </p:cNvPr>
          <p:cNvSpPr txBox="1">
            <a:spLocks noChangeArrowheads="1"/>
          </p:cNvSpPr>
          <p:nvPr/>
        </p:nvSpPr>
        <p:spPr bwMode="auto">
          <a:xfrm>
            <a:off x="1398071" y="5126693"/>
            <a:ext cx="296543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rgbClr val="0083BD"/>
                </a:solidFill>
                <a:latin typeface="Arial" charset="0"/>
                <a:ea typeface="ＭＳ Ｐゴシック" charset="0"/>
                <a:cs typeface="ＭＳ Ｐゴシック" charset="0"/>
              </a:defRPr>
            </a:lvl1pPr>
            <a:lvl2pPr marL="742950" indent="-285750">
              <a:defRPr sz="3200">
                <a:solidFill>
                  <a:srgbClr val="0083BD"/>
                </a:solidFill>
                <a:latin typeface="Arial" charset="0"/>
                <a:ea typeface="ＭＳ Ｐゴシック" charset="0"/>
              </a:defRPr>
            </a:lvl2pPr>
            <a:lvl3pPr marL="1143000" indent="-228600">
              <a:defRPr sz="3200">
                <a:solidFill>
                  <a:srgbClr val="0083BD"/>
                </a:solidFill>
                <a:latin typeface="Arial" charset="0"/>
                <a:ea typeface="ＭＳ Ｐゴシック" charset="0"/>
              </a:defRPr>
            </a:lvl3pPr>
            <a:lvl4pPr marL="1600200" indent="-228600">
              <a:defRPr sz="3200">
                <a:solidFill>
                  <a:srgbClr val="0083BD"/>
                </a:solidFill>
                <a:latin typeface="Arial" charset="0"/>
                <a:ea typeface="ＭＳ Ｐゴシック" charset="0"/>
              </a:defRPr>
            </a:lvl4pPr>
            <a:lvl5pPr marL="2057400" indent="-228600">
              <a:defRPr sz="3200">
                <a:solidFill>
                  <a:srgbClr val="0083BD"/>
                </a:solidFill>
                <a:latin typeface="Arial" charset="0"/>
                <a:ea typeface="ＭＳ Ｐゴシック" charset="0"/>
              </a:defRPr>
            </a:lvl5pPr>
            <a:lvl6pPr marL="25146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6pPr>
            <a:lvl7pPr marL="29718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7pPr>
            <a:lvl8pPr marL="34290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8pPr>
            <a:lvl9pPr marL="38862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9pPr>
          </a:lstStyle>
          <a:p>
            <a:r>
              <a:rPr lang="nl-NL" sz="2800" i="1" dirty="0">
                <a:solidFill>
                  <a:srgbClr val="C00000"/>
                </a:solidFill>
              </a:rPr>
              <a:t>DSP-</a:t>
            </a:r>
            <a:r>
              <a:rPr lang="nl-NL" sz="2800" i="1" dirty="0" err="1">
                <a:solidFill>
                  <a:srgbClr val="C00000"/>
                </a:solidFill>
              </a:rPr>
              <a:t>mutation</a:t>
            </a:r>
            <a:r>
              <a:rPr lang="nl-NL" sz="2800" dirty="0">
                <a:solidFill>
                  <a:srgbClr val="C00000"/>
                </a:solidFill>
              </a:rPr>
              <a:t> </a:t>
            </a:r>
          </a:p>
        </p:txBody>
      </p:sp>
      <p:pic>
        <p:nvPicPr>
          <p:cNvPr id="19" name="Graphic 18" descr="DNA">
            <a:extLst>
              <a:ext uri="{FF2B5EF4-FFF2-40B4-BE49-F238E27FC236}">
                <a16:creationId xmlns:a16="http://schemas.microsoft.com/office/drawing/2014/main" id="{1E60E938-3975-AB43-8F85-9686487C4B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57209" y="5649914"/>
            <a:ext cx="754243" cy="754243"/>
          </a:xfrm>
          <a:prstGeom prst="rect">
            <a:avLst/>
          </a:prstGeom>
        </p:spPr>
      </p:pic>
    </p:spTree>
    <p:extLst>
      <p:ext uri="{BB962C8B-B14F-4D97-AF65-F5344CB8AC3E}">
        <p14:creationId xmlns:p14="http://schemas.microsoft.com/office/powerpoint/2010/main" val="221247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04252E-49C1-617A-0F76-95142ED25F99}"/>
              </a:ext>
            </a:extLst>
          </p:cNvPr>
          <p:cNvSpPr>
            <a:spLocks noGrp="1"/>
          </p:cNvSpPr>
          <p:nvPr>
            <p:ph type="title"/>
          </p:nvPr>
        </p:nvSpPr>
        <p:spPr/>
        <p:txBody>
          <a:bodyPr/>
          <a:lstStyle/>
          <a:p>
            <a:pPr algn="ctr"/>
            <a:r>
              <a:rPr lang="nl-BE" dirty="0"/>
              <a:t>CMR: increased T1, T2 and LGE;</a:t>
            </a:r>
            <a:br>
              <a:rPr lang="nl-BE" dirty="0"/>
            </a:br>
            <a:r>
              <a:rPr lang="nl-BE" dirty="0"/>
              <a:t> Inflammation &amp; fibrosis!</a:t>
            </a:r>
          </a:p>
        </p:txBody>
      </p:sp>
      <p:pic>
        <p:nvPicPr>
          <p:cNvPr id="4" name="Tijdelijke aanduiding voor inhoud 3">
            <a:extLst>
              <a:ext uri="{FF2B5EF4-FFF2-40B4-BE49-F238E27FC236}">
                <a16:creationId xmlns:a16="http://schemas.microsoft.com/office/drawing/2014/main" id="{23E8A74D-19E5-3572-DE96-BE6A5EE3AF18}"/>
              </a:ext>
            </a:extLst>
          </p:cNvPr>
          <p:cNvPicPr>
            <a:picLocks noGrp="1" noChangeAspect="1"/>
          </p:cNvPicPr>
          <p:nvPr>
            <p:ph idx="1"/>
          </p:nvPr>
        </p:nvPicPr>
        <p:blipFill>
          <a:blip r:embed="rId2"/>
          <a:stretch>
            <a:fillRect/>
          </a:stretch>
        </p:blipFill>
        <p:spPr>
          <a:xfrm>
            <a:off x="2444349" y="1825625"/>
            <a:ext cx="7303302" cy="4351338"/>
          </a:xfrm>
          <a:prstGeom prst="rect">
            <a:avLst/>
          </a:prstGeom>
        </p:spPr>
      </p:pic>
    </p:spTree>
    <p:extLst>
      <p:ext uri="{BB962C8B-B14F-4D97-AF65-F5344CB8AC3E}">
        <p14:creationId xmlns:p14="http://schemas.microsoft.com/office/powerpoint/2010/main" val="1773398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9DC117-1047-3645-9AEC-9B279C73B517}"/>
              </a:ext>
            </a:extLst>
          </p:cNvPr>
          <p:cNvSpPr>
            <a:spLocks noGrp="1"/>
          </p:cNvSpPr>
          <p:nvPr>
            <p:ph type="title"/>
          </p:nvPr>
        </p:nvSpPr>
        <p:spPr/>
        <p:txBody>
          <a:bodyPr>
            <a:normAutofit/>
          </a:bodyPr>
          <a:lstStyle/>
          <a:p>
            <a:r>
              <a:rPr lang="nl-BE" dirty="0"/>
              <a:t>Genetic architecture in acute myocarditis</a:t>
            </a:r>
          </a:p>
        </p:txBody>
      </p:sp>
      <p:sp>
        <p:nvSpPr>
          <p:cNvPr id="8" name="Tijdelijke aanduiding voor inhoud 7">
            <a:extLst>
              <a:ext uri="{FF2B5EF4-FFF2-40B4-BE49-F238E27FC236}">
                <a16:creationId xmlns:a16="http://schemas.microsoft.com/office/drawing/2014/main" id="{B2A8BAB4-9275-294B-AF4D-C57DB5E29D51}"/>
              </a:ext>
            </a:extLst>
          </p:cNvPr>
          <p:cNvSpPr>
            <a:spLocks noGrp="1"/>
          </p:cNvSpPr>
          <p:nvPr>
            <p:ph idx="1"/>
          </p:nvPr>
        </p:nvSpPr>
        <p:spPr>
          <a:xfrm>
            <a:off x="536287" y="1880960"/>
            <a:ext cx="8298795" cy="4248604"/>
          </a:xfrm>
        </p:spPr>
        <p:txBody>
          <a:bodyPr>
            <a:normAutofit/>
          </a:bodyPr>
          <a:lstStyle/>
          <a:p>
            <a:r>
              <a:rPr lang="nl-BE" dirty="0"/>
              <a:t>Acute myocarditis n=336 vs. Controls, n=1053  (genotyping)</a:t>
            </a:r>
          </a:p>
          <a:p>
            <a:r>
              <a:rPr lang="nl-BE" dirty="0"/>
              <a:t>Pathogenetic variants (mainly TTN and DSP) in 8 %!</a:t>
            </a:r>
          </a:p>
          <a:p>
            <a:pPr marL="457200" lvl="1" indent="0">
              <a:buNone/>
            </a:pPr>
            <a:r>
              <a:rPr lang="nl-BE" sz="2800" dirty="0"/>
              <a:t>--&gt;  worse outcome</a:t>
            </a:r>
          </a:p>
          <a:p>
            <a:endParaRPr lang="nl-BE" dirty="0"/>
          </a:p>
          <a:p>
            <a:pPr lvl="1"/>
            <a:r>
              <a:rPr lang="nl-BE" sz="2800" dirty="0"/>
              <a:t>EF decreased: </a:t>
            </a:r>
            <a:r>
              <a:rPr lang="nl-BE" sz="2800" i="1" u="sng" dirty="0"/>
              <a:t>Titin</a:t>
            </a:r>
            <a:r>
              <a:rPr lang="nl-BE" sz="2800" u="sng" dirty="0"/>
              <a:t>-tv in 7 %</a:t>
            </a:r>
            <a:endParaRPr lang="nl-BE" sz="2800" dirty="0"/>
          </a:p>
          <a:p>
            <a:pPr lvl="1"/>
            <a:r>
              <a:rPr lang="nl-BE" sz="2800" dirty="0"/>
              <a:t>EF normal/arrhythmias: </a:t>
            </a:r>
            <a:r>
              <a:rPr lang="nl-BE" sz="2800" i="1" u="sng" dirty="0"/>
              <a:t>Desmoplakin</a:t>
            </a:r>
            <a:r>
              <a:rPr lang="nl-BE" sz="2800" u="sng" dirty="0"/>
              <a:t> in 4 %</a:t>
            </a:r>
            <a:endParaRPr lang="nl-BE" sz="2800" dirty="0"/>
          </a:p>
        </p:txBody>
      </p:sp>
      <p:sp>
        <p:nvSpPr>
          <p:cNvPr id="3" name="Tekstvak 2">
            <a:extLst>
              <a:ext uri="{FF2B5EF4-FFF2-40B4-BE49-F238E27FC236}">
                <a16:creationId xmlns:a16="http://schemas.microsoft.com/office/drawing/2014/main" id="{B1B00D0E-0A68-3A39-122A-B1E3AC035F00}"/>
              </a:ext>
            </a:extLst>
          </p:cNvPr>
          <p:cNvSpPr txBox="1"/>
          <p:nvPr/>
        </p:nvSpPr>
        <p:spPr>
          <a:xfrm>
            <a:off x="5783521" y="6447929"/>
            <a:ext cx="4920771" cy="338554"/>
          </a:xfrm>
          <a:prstGeom prst="rect">
            <a:avLst/>
          </a:prstGeom>
          <a:noFill/>
        </p:spPr>
        <p:txBody>
          <a:bodyPr wrap="none" rtlCol="0">
            <a:spAutoFit/>
          </a:bodyPr>
          <a:lstStyle/>
          <a:p>
            <a:r>
              <a:rPr lang="nl-BE" sz="1600" dirty="0"/>
              <a:t>Lota A. et al</a:t>
            </a:r>
            <a:r>
              <a:rPr lang="nl-BE" sz="1600" i="1" dirty="0"/>
              <a:t>. Circulation</a:t>
            </a:r>
            <a:r>
              <a:rPr lang="nl-BE" sz="1600" dirty="0"/>
              <a:t>, 2022 Oct 11;146(15):1123-1134</a:t>
            </a:r>
          </a:p>
        </p:txBody>
      </p:sp>
      <p:pic>
        <p:nvPicPr>
          <p:cNvPr id="4" name="Tijdelijke aanduiding voor inhoud 9">
            <a:extLst>
              <a:ext uri="{FF2B5EF4-FFF2-40B4-BE49-F238E27FC236}">
                <a16:creationId xmlns:a16="http://schemas.microsoft.com/office/drawing/2014/main" id="{A79E990F-E2A5-554A-9AB7-675BD77B84F9}"/>
              </a:ext>
            </a:extLst>
          </p:cNvPr>
          <p:cNvPicPr>
            <a:picLocks noChangeAspect="1"/>
          </p:cNvPicPr>
          <p:nvPr/>
        </p:nvPicPr>
        <p:blipFill>
          <a:blip r:embed="rId2"/>
          <a:stretch>
            <a:fillRect/>
          </a:stretch>
        </p:blipFill>
        <p:spPr>
          <a:xfrm>
            <a:off x="8344794" y="3421495"/>
            <a:ext cx="3490708" cy="2708069"/>
          </a:xfrm>
          <a:prstGeom prst="rect">
            <a:avLst/>
          </a:prstGeom>
          <a:ln>
            <a:solidFill>
              <a:schemeClr val="accent1"/>
            </a:solidFill>
          </a:ln>
        </p:spPr>
      </p:pic>
      <p:pic>
        <p:nvPicPr>
          <p:cNvPr id="5" name="Afbeelding 4">
            <a:extLst>
              <a:ext uri="{FF2B5EF4-FFF2-40B4-BE49-F238E27FC236}">
                <a16:creationId xmlns:a16="http://schemas.microsoft.com/office/drawing/2014/main" id="{E4082CD2-F847-E9E3-04B4-6E1DD7547303}"/>
              </a:ext>
            </a:extLst>
          </p:cNvPr>
          <p:cNvPicPr>
            <a:picLocks noChangeAspect="1"/>
          </p:cNvPicPr>
          <p:nvPr/>
        </p:nvPicPr>
        <p:blipFill>
          <a:blip r:embed="rId3"/>
          <a:stretch>
            <a:fillRect/>
          </a:stretch>
        </p:blipFill>
        <p:spPr>
          <a:xfrm>
            <a:off x="9850908" y="4110846"/>
            <a:ext cx="775043" cy="349529"/>
          </a:xfrm>
          <a:prstGeom prst="rect">
            <a:avLst/>
          </a:prstGeom>
          <a:ln>
            <a:solidFill>
              <a:srgbClr val="FF0000"/>
            </a:solidFill>
          </a:ln>
        </p:spPr>
      </p:pic>
    </p:spTree>
    <p:extLst>
      <p:ext uri="{BB962C8B-B14F-4D97-AF65-F5344CB8AC3E}">
        <p14:creationId xmlns:p14="http://schemas.microsoft.com/office/powerpoint/2010/main" val="3225549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FFD317-596D-1E6D-F272-F97860D03C8F}"/>
              </a:ext>
            </a:extLst>
          </p:cNvPr>
          <p:cNvSpPr>
            <a:spLocks noGrp="1"/>
          </p:cNvSpPr>
          <p:nvPr>
            <p:ph type="title"/>
          </p:nvPr>
        </p:nvSpPr>
        <p:spPr>
          <a:xfrm>
            <a:off x="1223800" y="152993"/>
            <a:ext cx="10026091" cy="1325563"/>
          </a:xfrm>
        </p:spPr>
        <p:txBody>
          <a:bodyPr>
            <a:noAutofit/>
          </a:bodyPr>
          <a:lstStyle/>
          <a:p>
            <a:r>
              <a:rPr lang="nl-BE" sz="3600" dirty="0">
                <a:sym typeface="Wingdings" pitchFamily="2" charset="2"/>
              </a:rPr>
              <a:t>Combination of imaging + genetic + disease modifiers/ acquired hits  phenotype + outcome</a:t>
            </a:r>
            <a:endParaRPr lang="nl-BE" sz="3600" dirty="0"/>
          </a:p>
        </p:txBody>
      </p:sp>
      <p:pic>
        <p:nvPicPr>
          <p:cNvPr id="4" name="Afbeelding 3">
            <a:extLst>
              <a:ext uri="{FF2B5EF4-FFF2-40B4-BE49-F238E27FC236}">
                <a16:creationId xmlns:a16="http://schemas.microsoft.com/office/drawing/2014/main" id="{DB1775F8-481B-3A45-DCDF-571AFB538524}"/>
              </a:ext>
            </a:extLst>
          </p:cNvPr>
          <p:cNvPicPr>
            <a:picLocks noChangeAspect="1"/>
          </p:cNvPicPr>
          <p:nvPr/>
        </p:nvPicPr>
        <p:blipFill>
          <a:blip r:embed="rId2"/>
          <a:stretch>
            <a:fillRect/>
          </a:stretch>
        </p:blipFill>
        <p:spPr>
          <a:xfrm>
            <a:off x="4153434" y="2059704"/>
            <a:ext cx="3759205" cy="4259423"/>
          </a:xfrm>
          <a:prstGeom prst="rect">
            <a:avLst/>
          </a:prstGeom>
        </p:spPr>
      </p:pic>
      <p:sp>
        <p:nvSpPr>
          <p:cNvPr id="5" name="PIJL-OMLAAG 3">
            <a:extLst>
              <a:ext uri="{FF2B5EF4-FFF2-40B4-BE49-F238E27FC236}">
                <a16:creationId xmlns:a16="http://schemas.microsoft.com/office/drawing/2014/main" id="{3A50B570-4A89-5D14-C703-351A094AA43A}"/>
              </a:ext>
            </a:extLst>
          </p:cNvPr>
          <p:cNvSpPr>
            <a:spLocks noChangeArrowheads="1"/>
          </p:cNvSpPr>
          <p:nvPr/>
        </p:nvSpPr>
        <p:spPr bwMode="auto">
          <a:xfrm rot="2297069">
            <a:off x="7497763" y="3205163"/>
            <a:ext cx="431800" cy="647700"/>
          </a:xfrm>
          <a:prstGeom prst="downArrow">
            <a:avLst>
              <a:gd name="adj1" fmla="val 50000"/>
              <a:gd name="adj2" fmla="val 50000"/>
            </a:avLst>
          </a:prstGeom>
          <a:solidFill>
            <a:schemeClr val="tx1"/>
          </a:solidFill>
          <a:ln w="9525">
            <a:solidFill>
              <a:schemeClr val="tx1"/>
            </a:solidFill>
            <a:round/>
            <a:headEnd/>
            <a:tailEnd/>
          </a:ln>
        </p:spPr>
        <p:txBody>
          <a:bodyPr/>
          <a:lstStyle/>
          <a:p>
            <a:pPr eaLnBrk="1" hangingPunct="1">
              <a:buClr>
                <a:srgbClr val="000000"/>
              </a:buClr>
            </a:pPr>
            <a:endParaRPr lang="nl-NL" sz="1600">
              <a:solidFill>
                <a:schemeClr val="bg1"/>
              </a:solidFill>
            </a:endParaRPr>
          </a:p>
        </p:txBody>
      </p:sp>
      <p:sp>
        <p:nvSpPr>
          <p:cNvPr id="6" name="PIJL-OMLAAG 6">
            <a:extLst>
              <a:ext uri="{FF2B5EF4-FFF2-40B4-BE49-F238E27FC236}">
                <a16:creationId xmlns:a16="http://schemas.microsoft.com/office/drawing/2014/main" id="{168FE5EA-FB7C-301A-793D-BA5F7C9232EA}"/>
              </a:ext>
            </a:extLst>
          </p:cNvPr>
          <p:cNvSpPr>
            <a:spLocks noChangeArrowheads="1"/>
          </p:cNvSpPr>
          <p:nvPr/>
        </p:nvSpPr>
        <p:spPr bwMode="auto">
          <a:xfrm rot="3097021">
            <a:off x="7924800" y="3743326"/>
            <a:ext cx="431800" cy="647700"/>
          </a:xfrm>
          <a:prstGeom prst="downArrow">
            <a:avLst>
              <a:gd name="adj1" fmla="val 50000"/>
              <a:gd name="adj2" fmla="val 50000"/>
            </a:avLst>
          </a:prstGeom>
          <a:solidFill>
            <a:schemeClr val="tx1"/>
          </a:solidFill>
          <a:ln w="9525">
            <a:solidFill>
              <a:schemeClr val="tx1"/>
            </a:solidFill>
            <a:round/>
            <a:headEnd/>
            <a:tailEnd/>
          </a:ln>
        </p:spPr>
        <p:txBody>
          <a:bodyPr/>
          <a:lstStyle/>
          <a:p>
            <a:pPr eaLnBrk="1" hangingPunct="1">
              <a:buClr>
                <a:srgbClr val="000000"/>
              </a:buClr>
            </a:pPr>
            <a:endParaRPr lang="nl-NL" sz="1600">
              <a:solidFill>
                <a:schemeClr val="bg1"/>
              </a:solidFill>
            </a:endParaRPr>
          </a:p>
        </p:txBody>
      </p:sp>
      <p:sp>
        <p:nvSpPr>
          <p:cNvPr id="7" name="PIJL-OMLAAG 7">
            <a:extLst>
              <a:ext uri="{FF2B5EF4-FFF2-40B4-BE49-F238E27FC236}">
                <a16:creationId xmlns:a16="http://schemas.microsoft.com/office/drawing/2014/main" id="{B3F37A07-B972-DB4D-F032-A6B69FFAACFB}"/>
              </a:ext>
            </a:extLst>
          </p:cNvPr>
          <p:cNvSpPr>
            <a:spLocks noChangeArrowheads="1"/>
          </p:cNvSpPr>
          <p:nvPr/>
        </p:nvSpPr>
        <p:spPr bwMode="auto">
          <a:xfrm rot="4608220">
            <a:off x="8148639" y="4476751"/>
            <a:ext cx="431800" cy="647700"/>
          </a:xfrm>
          <a:prstGeom prst="downArrow">
            <a:avLst>
              <a:gd name="adj1" fmla="val 50000"/>
              <a:gd name="adj2" fmla="val 50000"/>
            </a:avLst>
          </a:prstGeom>
          <a:solidFill>
            <a:schemeClr val="tx1"/>
          </a:solidFill>
          <a:ln w="9525">
            <a:solidFill>
              <a:schemeClr val="tx1"/>
            </a:solidFill>
            <a:round/>
            <a:headEnd/>
            <a:tailEnd/>
          </a:ln>
        </p:spPr>
        <p:txBody>
          <a:bodyPr/>
          <a:lstStyle/>
          <a:p>
            <a:pPr eaLnBrk="1" hangingPunct="1">
              <a:buClr>
                <a:srgbClr val="000000"/>
              </a:buClr>
            </a:pPr>
            <a:endParaRPr lang="nl-NL" sz="1600">
              <a:solidFill>
                <a:schemeClr val="bg1"/>
              </a:solidFill>
            </a:endParaRPr>
          </a:p>
        </p:txBody>
      </p:sp>
      <p:sp>
        <p:nvSpPr>
          <p:cNvPr id="8" name="PIJL-OMLAAG 8">
            <a:extLst>
              <a:ext uri="{FF2B5EF4-FFF2-40B4-BE49-F238E27FC236}">
                <a16:creationId xmlns:a16="http://schemas.microsoft.com/office/drawing/2014/main" id="{B8280EF1-59C7-44FB-2EBB-D575FD503633}"/>
              </a:ext>
            </a:extLst>
          </p:cNvPr>
          <p:cNvSpPr>
            <a:spLocks noChangeArrowheads="1"/>
          </p:cNvSpPr>
          <p:nvPr/>
        </p:nvSpPr>
        <p:spPr bwMode="auto">
          <a:xfrm rot="6023552">
            <a:off x="8193088" y="5149851"/>
            <a:ext cx="431800" cy="647700"/>
          </a:xfrm>
          <a:prstGeom prst="downArrow">
            <a:avLst>
              <a:gd name="adj1" fmla="val 50000"/>
              <a:gd name="adj2" fmla="val 50000"/>
            </a:avLst>
          </a:prstGeom>
          <a:solidFill>
            <a:schemeClr val="tx1"/>
          </a:solidFill>
          <a:ln w="9525">
            <a:solidFill>
              <a:schemeClr val="tx1"/>
            </a:solidFill>
            <a:round/>
            <a:headEnd/>
            <a:tailEnd/>
          </a:ln>
        </p:spPr>
        <p:txBody>
          <a:bodyPr/>
          <a:lstStyle/>
          <a:p>
            <a:pPr eaLnBrk="1" hangingPunct="1">
              <a:buClr>
                <a:srgbClr val="000000"/>
              </a:buClr>
            </a:pPr>
            <a:endParaRPr lang="nl-NL" sz="1600">
              <a:solidFill>
                <a:schemeClr val="bg1"/>
              </a:solidFill>
            </a:endParaRPr>
          </a:p>
        </p:txBody>
      </p:sp>
      <p:sp>
        <p:nvSpPr>
          <p:cNvPr id="9" name="PIJL-OMLAAG 9">
            <a:extLst>
              <a:ext uri="{FF2B5EF4-FFF2-40B4-BE49-F238E27FC236}">
                <a16:creationId xmlns:a16="http://schemas.microsoft.com/office/drawing/2014/main" id="{8913E6F5-88E1-FF80-E8F5-259F5EAB22F2}"/>
              </a:ext>
            </a:extLst>
          </p:cNvPr>
          <p:cNvSpPr>
            <a:spLocks noChangeArrowheads="1"/>
          </p:cNvSpPr>
          <p:nvPr/>
        </p:nvSpPr>
        <p:spPr bwMode="auto">
          <a:xfrm rot="-5400000">
            <a:off x="3727351" y="4325164"/>
            <a:ext cx="431800" cy="649288"/>
          </a:xfrm>
          <a:prstGeom prst="downArrow">
            <a:avLst>
              <a:gd name="adj1" fmla="val 50000"/>
              <a:gd name="adj2" fmla="val 50123"/>
            </a:avLst>
          </a:prstGeom>
          <a:solidFill>
            <a:schemeClr val="tx1"/>
          </a:solidFill>
          <a:ln w="9525">
            <a:solidFill>
              <a:schemeClr val="tx1"/>
            </a:solidFill>
            <a:round/>
            <a:headEnd/>
            <a:tailEnd/>
          </a:ln>
        </p:spPr>
        <p:txBody>
          <a:bodyPr/>
          <a:lstStyle/>
          <a:p>
            <a:pPr eaLnBrk="1" hangingPunct="1">
              <a:buClr>
                <a:srgbClr val="000000"/>
              </a:buClr>
            </a:pPr>
            <a:endParaRPr lang="nl-NL" sz="1600">
              <a:solidFill>
                <a:schemeClr val="bg1"/>
              </a:solidFill>
            </a:endParaRPr>
          </a:p>
        </p:txBody>
      </p:sp>
      <p:sp>
        <p:nvSpPr>
          <p:cNvPr id="10" name="Tekstvak 9">
            <a:extLst>
              <a:ext uri="{FF2B5EF4-FFF2-40B4-BE49-F238E27FC236}">
                <a16:creationId xmlns:a16="http://schemas.microsoft.com/office/drawing/2014/main" id="{785DCE54-C62A-5449-36AA-8A6DD2ED68AD}"/>
              </a:ext>
            </a:extLst>
          </p:cNvPr>
          <p:cNvSpPr txBox="1">
            <a:spLocks noChangeArrowheads="1"/>
          </p:cNvSpPr>
          <p:nvPr/>
        </p:nvSpPr>
        <p:spPr bwMode="auto">
          <a:xfrm>
            <a:off x="7924108" y="2871217"/>
            <a:ext cx="2993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83BD"/>
                </a:solidFill>
                <a:latin typeface="Arial" charset="0"/>
                <a:ea typeface="ＭＳ Ｐゴシック" charset="0"/>
                <a:cs typeface="ＭＳ Ｐゴシック" charset="0"/>
              </a:defRPr>
            </a:lvl1pPr>
            <a:lvl2pPr marL="742950" indent="-285750">
              <a:defRPr sz="3200">
                <a:solidFill>
                  <a:srgbClr val="0083BD"/>
                </a:solidFill>
                <a:latin typeface="Arial" charset="0"/>
                <a:ea typeface="ＭＳ Ｐゴシック" charset="0"/>
              </a:defRPr>
            </a:lvl2pPr>
            <a:lvl3pPr marL="1143000" indent="-228600">
              <a:defRPr sz="3200">
                <a:solidFill>
                  <a:srgbClr val="0083BD"/>
                </a:solidFill>
                <a:latin typeface="Arial" charset="0"/>
                <a:ea typeface="ＭＳ Ｐゴシック" charset="0"/>
              </a:defRPr>
            </a:lvl3pPr>
            <a:lvl4pPr marL="1600200" indent="-228600">
              <a:defRPr sz="3200">
                <a:solidFill>
                  <a:srgbClr val="0083BD"/>
                </a:solidFill>
                <a:latin typeface="Arial" charset="0"/>
                <a:ea typeface="ＭＳ Ｐゴシック" charset="0"/>
              </a:defRPr>
            </a:lvl4pPr>
            <a:lvl5pPr marL="2057400" indent="-228600">
              <a:defRPr sz="3200">
                <a:solidFill>
                  <a:srgbClr val="0083BD"/>
                </a:solidFill>
                <a:latin typeface="Arial" charset="0"/>
                <a:ea typeface="ＭＳ Ｐゴシック" charset="0"/>
              </a:defRPr>
            </a:lvl5pPr>
            <a:lvl6pPr marL="25146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6pPr>
            <a:lvl7pPr marL="29718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7pPr>
            <a:lvl8pPr marL="34290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8pPr>
            <a:lvl9pPr marL="38862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9pPr>
          </a:lstStyle>
          <a:p>
            <a:r>
              <a:rPr lang="nl-NL" sz="2400" dirty="0" err="1">
                <a:solidFill>
                  <a:schemeClr val="tx1"/>
                </a:solidFill>
              </a:rPr>
              <a:t>Infection</a:t>
            </a:r>
            <a:r>
              <a:rPr lang="nl-NL" sz="2400" dirty="0">
                <a:solidFill>
                  <a:schemeClr val="tx1"/>
                </a:solidFill>
              </a:rPr>
              <a:t> (virus)</a:t>
            </a:r>
          </a:p>
        </p:txBody>
      </p:sp>
      <p:sp>
        <p:nvSpPr>
          <p:cNvPr id="11" name="Tekstvak 10">
            <a:extLst>
              <a:ext uri="{FF2B5EF4-FFF2-40B4-BE49-F238E27FC236}">
                <a16:creationId xmlns:a16="http://schemas.microsoft.com/office/drawing/2014/main" id="{6D5E4EA2-1B14-6F90-7A0F-CE68BBBA2BAC}"/>
              </a:ext>
            </a:extLst>
          </p:cNvPr>
          <p:cNvSpPr txBox="1">
            <a:spLocks noChangeArrowheads="1"/>
          </p:cNvSpPr>
          <p:nvPr/>
        </p:nvSpPr>
        <p:spPr bwMode="auto">
          <a:xfrm>
            <a:off x="8528615" y="3603200"/>
            <a:ext cx="25953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83BD"/>
                </a:solidFill>
                <a:latin typeface="Arial" charset="0"/>
                <a:ea typeface="ＭＳ Ｐゴシック" charset="0"/>
                <a:cs typeface="ＭＳ Ｐゴシック" charset="0"/>
              </a:defRPr>
            </a:lvl1pPr>
            <a:lvl2pPr marL="742950" indent="-285750">
              <a:defRPr sz="3200">
                <a:solidFill>
                  <a:srgbClr val="0083BD"/>
                </a:solidFill>
                <a:latin typeface="Arial" charset="0"/>
                <a:ea typeface="ＭＳ Ｐゴシック" charset="0"/>
              </a:defRPr>
            </a:lvl2pPr>
            <a:lvl3pPr marL="1143000" indent="-228600">
              <a:defRPr sz="3200">
                <a:solidFill>
                  <a:srgbClr val="0083BD"/>
                </a:solidFill>
                <a:latin typeface="Arial" charset="0"/>
                <a:ea typeface="ＭＳ Ｐゴシック" charset="0"/>
              </a:defRPr>
            </a:lvl3pPr>
            <a:lvl4pPr marL="1600200" indent="-228600">
              <a:defRPr sz="3200">
                <a:solidFill>
                  <a:srgbClr val="0083BD"/>
                </a:solidFill>
                <a:latin typeface="Arial" charset="0"/>
                <a:ea typeface="ＭＳ Ｐゴシック" charset="0"/>
              </a:defRPr>
            </a:lvl4pPr>
            <a:lvl5pPr marL="2057400" indent="-228600">
              <a:defRPr sz="3200">
                <a:solidFill>
                  <a:srgbClr val="0083BD"/>
                </a:solidFill>
                <a:latin typeface="Arial" charset="0"/>
                <a:ea typeface="ＭＳ Ｐゴシック" charset="0"/>
              </a:defRPr>
            </a:lvl5pPr>
            <a:lvl6pPr marL="25146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6pPr>
            <a:lvl7pPr marL="29718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7pPr>
            <a:lvl8pPr marL="34290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8pPr>
            <a:lvl9pPr marL="38862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9pPr>
          </a:lstStyle>
          <a:p>
            <a:r>
              <a:rPr lang="nl-NL" sz="2400" dirty="0">
                <a:solidFill>
                  <a:schemeClr val="tx1"/>
                </a:solidFill>
              </a:rPr>
              <a:t>(Auto)-</a:t>
            </a:r>
            <a:r>
              <a:rPr lang="nl-NL" sz="2400" dirty="0" err="1">
                <a:solidFill>
                  <a:schemeClr val="tx1"/>
                </a:solidFill>
              </a:rPr>
              <a:t>immunity</a:t>
            </a:r>
            <a:r>
              <a:rPr lang="nl-NL" sz="2400" dirty="0">
                <a:solidFill>
                  <a:schemeClr val="tx1"/>
                </a:solidFill>
              </a:rPr>
              <a:t>.</a:t>
            </a:r>
          </a:p>
        </p:txBody>
      </p:sp>
      <p:sp>
        <p:nvSpPr>
          <p:cNvPr id="12" name="Tekstvak 11">
            <a:extLst>
              <a:ext uri="{FF2B5EF4-FFF2-40B4-BE49-F238E27FC236}">
                <a16:creationId xmlns:a16="http://schemas.microsoft.com/office/drawing/2014/main" id="{A8074D2A-3304-1538-193B-BDC6BFB51B56}"/>
              </a:ext>
            </a:extLst>
          </p:cNvPr>
          <p:cNvSpPr txBox="1">
            <a:spLocks noChangeArrowheads="1"/>
          </p:cNvSpPr>
          <p:nvPr/>
        </p:nvSpPr>
        <p:spPr bwMode="auto">
          <a:xfrm>
            <a:off x="8860656" y="4549301"/>
            <a:ext cx="21708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83BD"/>
                </a:solidFill>
                <a:latin typeface="Arial" charset="0"/>
                <a:ea typeface="ＭＳ Ｐゴシック" charset="0"/>
                <a:cs typeface="ＭＳ Ｐゴシック" charset="0"/>
              </a:defRPr>
            </a:lvl1pPr>
            <a:lvl2pPr marL="742950" indent="-285750">
              <a:defRPr sz="3200">
                <a:solidFill>
                  <a:srgbClr val="0083BD"/>
                </a:solidFill>
                <a:latin typeface="Arial" charset="0"/>
                <a:ea typeface="ＭＳ Ｐゴシック" charset="0"/>
              </a:defRPr>
            </a:lvl2pPr>
            <a:lvl3pPr marL="1143000" indent="-228600">
              <a:defRPr sz="3200">
                <a:solidFill>
                  <a:srgbClr val="0083BD"/>
                </a:solidFill>
                <a:latin typeface="Arial" charset="0"/>
                <a:ea typeface="ＭＳ Ｐゴシック" charset="0"/>
              </a:defRPr>
            </a:lvl3pPr>
            <a:lvl4pPr marL="1600200" indent="-228600">
              <a:defRPr sz="3200">
                <a:solidFill>
                  <a:srgbClr val="0083BD"/>
                </a:solidFill>
                <a:latin typeface="Arial" charset="0"/>
                <a:ea typeface="ＭＳ Ｐゴシック" charset="0"/>
              </a:defRPr>
            </a:lvl4pPr>
            <a:lvl5pPr marL="2057400" indent="-228600">
              <a:defRPr sz="3200">
                <a:solidFill>
                  <a:srgbClr val="0083BD"/>
                </a:solidFill>
                <a:latin typeface="Arial" charset="0"/>
                <a:ea typeface="ＭＳ Ｐゴシック" charset="0"/>
              </a:defRPr>
            </a:lvl5pPr>
            <a:lvl6pPr marL="25146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6pPr>
            <a:lvl7pPr marL="29718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7pPr>
            <a:lvl8pPr marL="34290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8pPr>
            <a:lvl9pPr marL="38862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9pPr>
          </a:lstStyle>
          <a:p>
            <a:r>
              <a:rPr lang="nl-NL" sz="2400" dirty="0">
                <a:solidFill>
                  <a:schemeClr val="tx1"/>
                </a:solidFill>
              </a:rPr>
              <a:t>Chemo/ethyl</a:t>
            </a:r>
          </a:p>
        </p:txBody>
      </p:sp>
      <p:sp>
        <p:nvSpPr>
          <p:cNvPr id="13" name="Tekstvak 12">
            <a:extLst>
              <a:ext uri="{FF2B5EF4-FFF2-40B4-BE49-F238E27FC236}">
                <a16:creationId xmlns:a16="http://schemas.microsoft.com/office/drawing/2014/main" id="{15CB7C12-57E2-9955-3943-312EBBED061B}"/>
              </a:ext>
            </a:extLst>
          </p:cNvPr>
          <p:cNvSpPr txBox="1">
            <a:spLocks noChangeArrowheads="1"/>
          </p:cNvSpPr>
          <p:nvPr/>
        </p:nvSpPr>
        <p:spPr bwMode="auto">
          <a:xfrm>
            <a:off x="1449014" y="4238648"/>
            <a:ext cx="21695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83BD"/>
                </a:solidFill>
                <a:latin typeface="Arial" charset="0"/>
                <a:ea typeface="ＭＳ Ｐゴシック" charset="0"/>
                <a:cs typeface="ＭＳ Ｐゴシック" charset="0"/>
              </a:defRPr>
            </a:lvl1pPr>
            <a:lvl2pPr marL="742950" indent="-285750">
              <a:defRPr sz="3200">
                <a:solidFill>
                  <a:srgbClr val="0083BD"/>
                </a:solidFill>
                <a:latin typeface="Arial" charset="0"/>
                <a:ea typeface="ＭＳ Ｐゴシック" charset="0"/>
              </a:defRPr>
            </a:lvl2pPr>
            <a:lvl3pPr marL="1143000" indent="-228600">
              <a:defRPr sz="3200">
                <a:solidFill>
                  <a:srgbClr val="0083BD"/>
                </a:solidFill>
                <a:latin typeface="Arial" charset="0"/>
                <a:ea typeface="ＭＳ Ｐゴシック" charset="0"/>
              </a:defRPr>
            </a:lvl3pPr>
            <a:lvl4pPr marL="1600200" indent="-228600">
              <a:defRPr sz="3200">
                <a:solidFill>
                  <a:srgbClr val="0083BD"/>
                </a:solidFill>
                <a:latin typeface="Arial" charset="0"/>
                <a:ea typeface="ＭＳ Ｐゴシック" charset="0"/>
              </a:defRPr>
            </a:lvl4pPr>
            <a:lvl5pPr marL="2057400" indent="-228600">
              <a:defRPr sz="3200">
                <a:solidFill>
                  <a:srgbClr val="0083BD"/>
                </a:solidFill>
                <a:latin typeface="Arial" charset="0"/>
                <a:ea typeface="ＭＳ Ｐゴシック" charset="0"/>
              </a:defRPr>
            </a:lvl5pPr>
            <a:lvl6pPr marL="25146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6pPr>
            <a:lvl7pPr marL="29718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7pPr>
            <a:lvl8pPr marL="34290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8pPr>
            <a:lvl9pPr marL="38862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9pPr>
          </a:lstStyle>
          <a:p>
            <a:r>
              <a:rPr lang="nl-NL" sz="2400" dirty="0">
                <a:solidFill>
                  <a:schemeClr val="tx1"/>
                </a:solidFill>
              </a:rPr>
              <a:t>(Epi)</a:t>
            </a:r>
            <a:r>
              <a:rPr lang="nl-NL" sz="2400" dirty="0" err="1">
                <a:solidFill>
                  <a:schemeClr val="tx1"/>
                </a:solidFill>
              </a:rPr>
              <a:t>genetic</a:t>
            </a:r>
            <a:r>
              <a:rPr lang="nl-NL" sz="2400" dirty="0">
                <a:solidFill>
                  <a:schemeClr val="tx1"/>
                </a:solidFill>
              </a:rPr>
              <a:t> / </a:t>
            </a:r>
            <a:r>
              <a:rPr lang="nl-NL" sz="2400" dirty="0" err="1">
                <a:solidFill>
                  <a:schemeClr val="tx1"/>
                </a:solidFill>
              </a:rPr>
              <a:t>familial</a:t>
            </a:r>
            <a:endParaRPr lang="nl-NL" sz="2400" dirty="0">
              <a:solidFill>
                <a:schemeClr val="tx1"/>
              </a:solidFill>
            </a:endParaRPr>
          </a:p>
        </p:txBody>
      </p:sp>
      <p:sp>
        <p:nvSpPr>
          <p:cNvPr id="14" name="Tekstvak 13">
            <a:extLst>
              <a:ext uri="{FF2B5EF4-FFF2-40B4-BE49-F238E27FC236}">
                <a16:creationId xmlns:a16="http://schemas.microsoft.com/office/drawing/2014/main" id="{F74B956A-C600-34C7-E643-5CCBBCC17A7E}"/>
              </a:ext>
            </a:extLst>
          </p:cNvPr>
          <p:cNvSpPr txBox="1">
            <a:spLocks noChangeArrowheads="1"/>
          </p:cNvSpPr>
          <p:nvPr/>
        </p:nvSpPr>
        <p:spPr bwMode="auto">
          <a:xfrm>
            <a:off x="8683347" y="5512117"/>
            <a:ext cx="19230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83BD"/>
                </a:solidFill>
                <a:latin typeface="Arial" charset="0"/>
                <a:ea typeface="ＭＳ Ｐゴシック" charset="0"/>
                <a:cs typeface="ＭＳ Ｐゴシック" charset="0"/>
              </a:defRPr>
            </a:lvl1pPr>
            <a:lvl2pPr marL="742950" indent="-285750">
              <a:defRPr sz="3200">
                <a:solidFill>
                  <a:srgbClr val="0083BD"/>
                </a:solidFill>
                <a:latin typeface="Arial" charset="0"/>
                <a:ea typeface="ＭＳ Ｐゴシック" charset="0"/>
              </a:defRPr>
            </a:lvl2pPr>
            <a:lvl3pPr marL="1143000" indent="-228600">
              <a:defRPr sz="3200">
                <a:solidFill>
                  <a:srgbClr val="0083BD"/>
                </a:solidFill>
                <a:latin typeface="Arial" charset="0"/>
                <a:ea typeface="ＭＳ Ｐゴシック" charset="0"/>
              </a:defRPr>
            </a:lvl3pPr>
            <a:lvl4pPr marL="1600200" indent="-228600">
              <a:defRPr sz="3200">
                <a:solidFill>
                  <a:srgbClr val="0083BD"/>
                </a:solidFill>
                <a:latin typeface="Arial" charset="0"/>
                <a:ea typeface="ＭＳ Ｐゴシック" charset="0"/>
              </a:defRPr>
            </a:lvl4pPr>
            <a:lvl5pPr marL="2057400" indent="-228600">
              <a:defRPr sz="3200">
                <a:solidFill>
                  <a:srgbClr val="0083BD"/>
                </a:solidFill>
                <a:latin typeface="Arial" charset="0"/>
                <a:ea typeface="ＭＳ Ｐゴシック" charset="0"/>
              </a:defRPr>
            </a:lvl5pPr>
            <a:lvl6pPr marL="25146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6pPr>
            <a:lvl7pPr marL="29718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7pPr>
            <a:lvl8pPr marL="34290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8pPr>
            <a:lvl9pPr marL="38862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9pPr>
          </a:lstStyle>
          <a:p>
            <a:r>
              <a:rPr lang="nl-NL" sz="2400" dirty="0" err="1">
                <a:solidFill>
                  <a:schemeClr val="tx1"/>
                </a:solidFill>
              </a:rPr>
              <a:t>Pregnancy</a:t>
            </a:r>
            <a:endParaRPr lang="nl-NL" sz="2400" dirty="0">
              <a:solidFill>
                <a:schemeClr val="tx1"/>
              </a:solidFill>
            </a:endParaRPr>
          </a:p>
        </p:txBody>
      </p:sp>
      <p:pic>
        <p:nvPicPr>
          <p:cNvPr id="15" name="Graphic 14" descr="DNA">
            <a:extLst>
              <a:ext uri="{FF2B5EF4-FFF2-40B4-BE49-F238E27FC236}">
                <a16:creationId xmlns:a16="http://schemas.microsoft.com/office/drawing/2014/main" id="{59018F54-F5C3-E4BE-9A04-B65CBB2B2D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91218" y="3484405"/>
            <a:ext cx="754243" cy="754243"/>
          </a:xfrm>
          <a:prstGeom prst="rect">
            <a:avLst/>
          </a:prstGeom>
        </p:spPr>
      </p:pic>
      <p:sp>
        <p:nvSpPr>
          <p:cNvPr id="16" name="PIJL-OMLAAG 8">
            <a:extLst>
              <a:ext uri="{FF2B5EF4-FFF2-40B4-BE49-F238E27FC236}">
                <a16:creationId xmlns:a16="http://schemas.microsoft.com/office/drawing/2014/main" id="{CAF2E9D1-84DD-4C79-79E7-8575BB4E9066}"/>
              </a:ext>
            </a:extLst>
          </p:cNvPr>
          <p:cNvSpPr>
            <a:spLocks noChangeArrowheads="1"/>
          </p:cNvSpPr>
          <p:nvPr/>
        </p:nvSpPr>
        <p:spPr bwMode="auto">
          <a:xfrm rot="7956007">
            <a:off x="7796121" y="5633439"/>
            <a:ext cx="431800" cy="647700"/>
          </a:xfrm>
          <a:prstGeom prst="downArrow">
            <a:avLst>
              <a:gd name="adj1" fmla="val 50000"/>
              <a:gd name="adj2" fmla="val 50000"/>
            </a:avLst>
          </a:prstGeom>
          <a:solidFill>
            <a:schemeClr val="tx1"/>
          </a:solidFill>
          <a:ln w="9525">
            <a:solidFill>
              <a:schemeClr val="tx1"/>
            </a:solidFill>
            <a:round/>
            <a:headEnd/>
            <a:tailEnd/>
          </a:ln>
        </p:spPr>
        <p:txBody>
          <a:bodyPr/>
          <a:lstStyle/>
          <a:p>
            <a:pPr eaLnBrk="1" hangingPunct="1">
              <a:buClr>
                <a:srgbClr val="000000"/>
              </a:buClr>
            </a:pPr>
            <a:endParaRPr lang="nl-NL" sz="1600">
              <a:solidFill>
                <a:schemeClr val="bg1"/>
              </a:solidFill>
            </a:endParaRPr>
          </a:p>
        </p:txBody>
      </p:sp>
      <p:sp>
        <p:nvSpPr>
          <p:cNvPr id="17" name="Tekstvak 16">
            <a:extLst>
              <a:ext uri="{FF2B5EF4-FFF2-40B4-BE49-F238E27FC236}">
                <a16:creationId xmlns:a16="http://schemas.microsoft.com/office/drawing/2014/main" id="{F21A2299-713D-EE23-314A-04F1FDC5F1D0}"/>
              </a:ext>
            </a:extLst>
          </p:cNvPr>
          <p:cNvSpPr txBox="1">
            <a:spLocks noChangeArrowheads="1"/>
          </p:cNvSpPr>
          <p:nvPr/>
        </p:nvSpPr>
        <p:spPr bwMode="auto">
          <a:xfrm>
            <a:off x="8051504" y="6152337"/>
            <a:ext cx="25548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083BD"/>
                </a:solidFill>
                <a:latin typeface="Arial" charset="0"/>
                <a:ea typeface="ＭＳ Ｐゴシック" charset="0"/>
                <a:cs typeface="ＭＳ Ｐゴシック" charset="0"/>
              </a:defRPr>
            </a:lvl1pPr>
            <a:lvl2pPr marL="742950" indent="-285750">
              <a:defRPr sz="3200">
                <a:solidFill>
                  <a:srgbClr val="0083BD"/>
                </a:solidFill>
                <a:latin typeface="Arial" charset="0"/>
                <a:ea typeface="ＭＳ Ｐゴシック" charset="0"/>
              </a:defRPr>
            </a:lvl2pPr>
            <a:lvl3pPr marL="1143000" indent="-228600">
              <a:defRPr sz="3200">
                <a:solidFill>
                  <a:srgbClr val="0083BD"/>
                </a:solidFill>
                <a:latin typeface="Arial" charset="0"/>
                <a:ea typeface="ＭＳ Ｐゴシック" charset="0"/>
              </a:defRPr>
            </a:lvl3pPr>
            <a:lvl4pPr marL="1600200" indent="-228600">
              <a:defRPr sz="3200">
                <a:solidFill>
                  <a:srgbClr val="0083BD"/>
                </a:solidFill>
                <a:latin typeface="Arial" charset="0"/>
                <a:ea typeface="ＭＳ Ｐゴシック" charset="0"/>
              </a:defRPr>
            </a:lvl4pPr>
            <a:lvl5pPr marL="2057400" indent="-228600">
              <a:defRPr sz="3200">
                <a:solidFill>
                  <a:srgbClr val="0083BD"/>
                </a:solidFill>
                <a:latin typeface="Arial" charset="0"/>
                <a:ea typeface="ＭＳ Ｐゴシック" charset="0"/>
              </a:defRPr>
            </a:lvl5pPr>
            <a:lvl6pPr marL="25146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6pPr>
            <a:lvl7pPr marL="29718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7pPr>
            <a:lvl8pPr marL="34290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8pPr>
            <a:lvl9pPr marL="38862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9pPr>
          </a:lstStyle>
          <a:p>
            <a:r>
              <a:rPr lang="nl-NL" sz="2400" dirty="0">
                <a:solidFill>
                  <a:schemeClr val="tx1"/>
                </a:solidFill>
              </a:rPr>
              <a:t>Co-</a:t>
            </a:r>
            <a:r>
              <a:rPr lang="nl-NL" sz="2400" dirty="0" err="1">
                <a:solidFill>
                  <a:schemeClr val="tx1"/>
                </a:solidFill>
              </a:rPr>
              <a:t>morbidities</a:t>
            </a:r>
            <a:endParaRPr lang="nl-NL" sz="2400" dirty="0">
              <a:solidFill>
                <a:schemeClr val="tx1"/>
              </a:solidFill>
            </a:endParaRPr>
          </a:p>
        </p:txBody>
      </p:sp>
      <p:pic>
        <p:nvPicPr>
          <p:cNvPr id="18" name="Tijdelijke aanduiding voor inhoud 6">
            <a:extLst>
              <a:ext uri="{FF2B5EF4-FFF2-40B4-BE49-F238E27FC236}">
                <a16:creationId xmlns:a16="http://schemas.microsoft.com/office/drawing/2014/main" id="{AE95AF1E-0AF1-9CCE-4BA2-61BF884250E3}"/>
              </a:ext>
            </a:extLst>
          </p:cNvPr>
          <p:cNvPicPr>
            <a:picLocks noChangeAspect="1"/>
          </p:cNvPicPr>
          <p:nvPr/>
        </p:nvPicPr>
        <p:blipFill>
          <a:blip r:embed="rId5"/>
          <a:stretch>
            <a:fillRect/>
          </a:stretch>
        </p:blipFill>
        <p:spPr>
          <a:xfrm>
            <a:off x="4311468" y="1767378"/>
            <a:ext cx="2860936" cy="1517163"/>
          </a:xfrm>
          <a:prstGeom prst="rect">
            <a:avLst/>
          </a:prstGeom>
          <a:ln>
            <a:solidFill>
              <a:schemeClr val="accent4">
                <a:lumMod val="50000"/>
              </a:schemeClr>
            </a:solidFill>
          </a:ln>
        </p:spPr>
      </p:pic>
      <p:sp>
        <p:nvSpPr>
          <p:cNvPr id="19" name="Tekstvak 18">
            <a:extLst>
              <a:ext uri="{FF2B5EF4-FFF2-40B4-BE49-F238E27FC236}">
                <a16:creationId xmlns:a16="http://schemas.microsoft.com/office/drawing/2014/main" id="{B2181B75-4C1E-AAAB-2B5E-5CA63EB48813}"/>
              </a:ext>
            </a:extLst>
          </p:cNvPr>
          <p:cNvSpPr txBox="1"/>
          <p:nvPr/>
        </p:nvSpPr>
        <p:spPr>
          <a:xfrm>
            <a:off x="1667145" y="5289035"/>
            <a:ext cx="1992790" cy="584775"/>
          </a:xfrm>
          <a:prstGeom prst="rect">
            <a:avLst/>
          </a:prstGeom>
          <a:noFill/>
        </p:spPr>
        <p:txBody>
          <a:bodyPr wrap="none" rtlCol="0">
            <a:spAutoFit/>
          </a:bodyPr>
          <a:lstStyle/>
          <a:p>
            <a:r>
              <a:rPr lang="nl-BE" sz="1600" dirty="0"/>
              <a:t>Monogenic</a:t>
            </a:r>
          </a:p>
          <a:p>
            <a:r>
              <a:rPr lang="nl-BE" sz="1600" dirty="0"/>
              <a:t>Polygenic (risk score)!</a:t>
            </a:r>
          </a:p>
        </p:txBody>
      </p:sp>
      <p:sp>
        <p:nvSpPr>
          <p:cNvPr id="24" name="Tekstvak 23">
            <a:extLst>
              <a:ext uri="{FF2B5EF4-FFF2-40B4-BE49-F238E27FC236}">
                <a16:creationId xmlns:a16="http://schemas.microsoft.com/office/drawing/2014/main" id="{B08C49D3-9989-AE7D-9415-3BF9D065B89A}"/>
              </a:ext>
            </a:extLst>
          </p:cNvPr>
          <p:cNvSpPr txBox="1"/>
          <p:nvPr/>
        </p:nvSpPr>
        <p:spPr>
          <a:xfrm>
            <a:off x="225436" y="6413947"/>
            <a:ext cx="5099216" cy="338554"/>
          </a:xfrm>
          <a:prstGeom prst="rect">
            <a:avLst/>
          </a:prstGeom>
          <a:noFill/>
        </p:spPr>
        <p:txBody>
          <a:bodyPr wrap="none" rtlCol="0">
            <a:spAutoFit/>
          </a:bodyPr>
          <a:lstStyle/>
          <a:p>
            <a:r>
              <a:rPr lang="nl-BE" sz="1600" dirty="0"/>
              <a:t>Heymans </a:t>
            </a:r>
            <a:r>
              <a:rPr lang="nl-BE" sz="1600" i="1" dirty="0"/>
              <a:t>et al., </a:t>
            </a:r>
            <a:r>
              <a:rPr lang="nl-BE" sz="1600" dirty="0"/>
              <a:t>Lancet, 2023; Sep 16;402(10406):998-1011</a:t>
            </a:r>
          </a:p>
        </p:txBody>
      </p:sp>
      <p:pic>
        <p:nvPicPr>
          <p:cNvPr id="27" name="Afbeelding 4" descr="Macroffag.pct">
            <a:extLst>
              <a:ext uri="{FF2B5EF4-FFF2-40B4-BE49-F238E27FC236}">
                <a16:creationId xmlns:a16="http://schemas.microsoft.com/office/drawing/2014/main" id="{54EB1881-84A2-AB45-8EE1-61EF66E7F675}"/>
              </a:ext>
            </a:extLst>
          </p:cNvPr>
          <p:cNvPicPr>
            <a:picLocks noChangeAspect="1"/>
          </p:cNvPicPr>
          <p:nvPr/>
        </p:nvPicPr>
        <p:blipFill>
          <a:blip r:embed="rId6" cstate="print">
            <a:lum bright="8000" contrast="-14000"/>
          </a:blip>
          <a:srcRect/>
          <a:stretch>
            <a:fillRect/>
          </a:stretch>
        </p:blipFill>
        <p:spPr bwMode="auto">
          <a:xfrm rot="11244889">
            <a:off x="10952536" y="3687386"/>
            <a:ext cx="436536" cy="422233"/>
          </a:xfrm>
          <a:prstGeom prst="rect">
            <a:avLst/>
          </a:prstGeom>
          <a:noFill/>
          <a:ln w="9525">
            <a:noFill/>
            <a:miter lim="800000"/>
            <a:headEnd/>
            <a:tailEnd/>
          </a:ln>
        </p:spPr>
      </p:pic>
      <p:pic>
        <p:nvPicPr>
          <p:cNvPr id="28" name="Afbeelding 27">
            <a:extLst>
              <a:ext uri="{FF2B5EF4-FFF2-40B4-BE49-F238E27FC236}">
                <a16:creationId xmlns:a16="http://schemas.microsoft.com/office/drawing/2014/main" id="{9C9B5D20-5C09-9CCA-80A4-959AD1D39A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858633" y="2787660"/>
            <a:ext cx="484275" cy="479383"/>
          </a:xfrm>
          <a:prstGeom prst="rect">
            <a:avLst/>
          </a:prstGeom>
        </p:spPr>
      </p:pic>
      <p:pic>
        <p:nvPicPr>
          <p:cNvPr id="29" name="Afbeelding 28">
            <a:extLst>
              <a:ext uri="{FF2B5EF4-FFF2-40B4-BE49-F238E27FC236}">
                <a16:creationId xmlns:a16="http://schemas.microsoft.com/office/drawing/2014/main" id="{5EE171AF-558D-365F-84C5-A34FB77D4D71}"/>
              </a:ext>
            </a:extLst>
          </p:cNvPr>
          <p:cNvPicPr>
            <a:picLocks noChangeAspect="1"/>
          </p:cNvPicPr>
          <p:nvPr/>
        </p:nvPicPr>
        <p:blipFill>
          <a:blip r:embed="rId8"/>
          <a:stretch>
            <a:fillRect/>
          </a:stretch>
        </p:blipFill>
        <p:spPr>
          <a:xfrm>
            <a:off x="10944472" y="4608238"/>
            <a:ext cx="662364" cy="507812"/>
          </a:xfrm>
          <a:prstGeom prst="rect">
            <a:avLst/>
          </a:prstGeom>
        </p:spPr>
      </p:pic>
      <p:pic>
        <p:nvPicPr>
          <p:cNvPr id="30" name="Afbeelding 29" descr="pregnancy.jpg">
            <a:extLst>
              <a:ext uri="{FF2B5EF4-FFF2-40B4-BE49-F238E27FC236}">
                <a16:creationId xmlns:a16="http://schemas.microsoft.com/office/drawing/2014/main" id="{A1ECC274-D320-B927-BB2C-475736DC81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58633" y="5467572"/>
            <a:ext cx="964198" cy="642231"/>
          </a:xfrm>
          <a:prstGeom prst="rect">
            <a:avLst/>
          </a:prstGeom>
        </p:spPr>
      </p:pic>
      <p:pic>
        <p:nvPicPr>
          <p:cNvPr id="1026" name="Picture 2" descr="CVD prevention: detecting and treating hypertension">
            <a:extLst>
              <a:ext uri="{FF2B5EF4-FFF2-40B4-BE49-F238E27FC236}">
                <a16:creationId xmlns:a16="http://schemas.microsoft.com/office/drawing/2014/main" id="{A813CA6A-90C5-DEE3-F8A4-042536E8CA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86225" y="6334479"/>
            <a:ext cx="528267" cy="528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745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1524000" y="5994400"/>
            <a:ext cx="7677150" cy="8636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err="1">
                <a:solidFill>
                  <a:srgbClr val="333333"/>
                </a:solidFill>
              </a:rPr>
              <a:t>Eur</a:t>
            </a:r>
            <a:r>
              <a:rPr lang="en-US" altLang="en-US" sz="1000" i="1" dirty="0">
                <a:solidFill>
                  <a:srgbClr val="333333"/>
                </a:solidFill>
              </a:rPr>
              <a:t> Heart J</a:t>
            </a:r>
            <a:r>
              <a:rPr lang="en-US" altLang="en-US" sz="1000" dirty="0">
                <a:solidFill>
                  <a:srgbClr val="333333"/>
                </a:solidFill>
              </a:rPr>
              <a:t>, 2023 ehad778, </a:t>
            </a:r>
            <a:r>
              <a:rPr lang="en-US" altLang="en-US" sz="1000" dirty="0">
                <a:solidFill>
                  <a:srgbClr val="333333"/>
                </a:solidFill>
                <a:hlinkClick r:id="rId3"/>
              </a:rPr>
              <a:t>https://doi.org/10.1093/eurheartj/ehad778</a:t>
            </a:r>
            <a:endParaRPr lang="en-US" altLang="en-US" sz="1000" dirty="0">
              <a:solidFill>
                <a:srgbClr val="333333"/>
              </a:solidFill>
            </a:endParaRPr>
          </a:p>
          <a:p>
            <a:pPr marL="0" indent="0" eaLnBrk="1" hangingPunct="1">
              <a:spcBef>
                <a:spcPct val="0"/>
              </a:spcBef>
              <a:spcAft>
                <a:spcPts val="600"/>
              </a:spcAft>
              <a:buNone/>
            </a:pPr>
            <a:r>
              <a:rPr lang="en-US" altLang="en-US" sz="800" dirty="0">
                <a:solidFill>
                  <a:srgbClr val="2A2A2A"/>
                </a:solidFill>
              </a:rPr>
              <a:t>.</a:t>
            </a:r>
            <a:endParaRPr lang="en-US" altLang="en-US" sz="800" dirty="0">
              <a:solidFill>
                <a:srgbClr val="333333"/>
              </a:solidFill>
            </a:endParaRPr>
          </a:p>
        </p:txBody>
      </p:sp>
      <p:pic>
        <p:nvPicPr>
          <p:cNvPr id="5125" name="New picture"/>
          <p:cNvPicPr/>
          <p:nvPr/>
        </p:nvPicPr>
        <p:blipFill>
          <a:blip r:embed="rId4"/>
          <a:stretch>
            <a:fillRect/>
          </a:stretch>
        </p:blipFill>
        <p:spPr>
          <a:xfrm>
            <a:off x="505690" y="745692"/>
            <a:ext cx="10162309" cy="5378017"/>
          </a:xfrm>
          <a:prstGeom prst="rect">
            <a:avLst/>
          </a:prstGeom>
        </p:spPr>
      </p:pic>
      <p:sp>
        <p:nvSpPr>
          <p:cNvPr id="3" name="Titel 2">
            <a:extLst>
              <a:ext uri="{FF2B5EF4-FFF2-40B4-BE49-F238E27FC236}">
                <a16:creationId xmlns:a16="http://schemas.microsoft.com/office/drawing/2014/main" id="{DF4E6DE2-E277-F40F-7299-C596ABC9E22F}"/>
              </a:ext>
            </a:extLst>
          </p:cNvPr>
          <p:cNvSpPr>
            <a:spLocks noGrp="1"/>
          </p:cNvSpPr>
          <p:nvPr>
            <p:ph type="title"/>
          </p:nvPr>
        </p:nvSpPr>
        <p:spPr/>
        <p:txBody>
          <a:bodyPr>
            <a:normAutofit fontScale="90000"/>
          </a:bodyPr>
          <a:lstStyle/>
          <a:p>
            <a:endParaRPr lang="nl-BE"/>
          </a:p>
        </p:txBody>
      </p:sp>
      <p:pic>
        <p:nvPicPr>
          <p:cNvPr id="6" name="Afbeelding 5">
            <a:extLst>
              <a:ext uri="{FF2B5EF4-FFF2-40B4-BE49-F238E27FC236}">
                <a16:creationId xmlns:a16="http://schemas.microsoft.com/office/drawing/2014/main" id="{B58CC774-B1C2-A16F-F05C-6EC01FAB920C}"/>
              </a:ext>
            </a:extLst>
          </p:cNvPr>
          <p:cNvPicPr>
            <a:picLocks noChangeAspect="1"/>
          </p:cNvPicPr>
          <p:nvPr/>
        </p:nvPicPr>
        <p:blipFill>
          <a:blip r:embed="rId5"/>
          <a:stretch>
            <a:fillRect/>
          </a:stretch>
        </p:blipFill>
        <p:spPr>
          <a:xfrm>
            <a:off x="2826195" y="1076704"/>
            <a:ext cx="2657195" cy="2504263"/>
          </a:xfrm>
          <a:prstGeom prst="rect">
            <a:avLst/>
          </a:prstGeom>
          <a:ln>
            <a:solidFill>
              <a:schemeClr val="accent1"/>
            </a:solidFill>
          </a:ln>
        </p:spPr>
      </p:pic>
    </p:spTree>
    <p:extLst>
      <p:ext uri="{BB962C8B-B14F-4D97-AF65-F5344CB8AC3E}">
        <p14:creationId xmlns:p14="http://schemas.microsoft.com/office/powerpoint/2010/main" val="55712134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27B6C5-BF35-960A-2E56-BE9B26747345}"/>
              </a:ext>
            </a:extLst>
          </p:cNvPr>
          <p:cNvSpPr>
            <a:spLocks noGrp="1"/>
          </p:cNvSpPr>
          <p:nvPr>
            <p:ph type="title"/>
          </p:nvPr>
        </p:nvSpPr>
        <p:spPr/>
        <p:txBody>
          <a:bodyPr/>
          <a:lstStyle/>
          <a:p>
            <a:r>
              <a:rPr lang="nl-BE" dirty="0"/>
              <a:t>Cardiomyopathies: genetics and second hit </a:t>
            </a:r>
          </a:p>
        </p:txBody>
      </p:sp>
      <p:sp>
        <p:nvSpPr>
          <p:cNvPr id="5" name="Tijdelijke aanduiding voor inhoud 4">
            <a:extLst>
              <a:ext uri="{FF2B5EF4-FFF2-40B4-BE49-F238E27FC236}">
                <a16:creationId xmlns:a16="http://schemas.microsoft.com/office/drawing/2014/main" id="{C00BC3FA-95E3-857A-3B08-3C0B7DBCF481}"/>
              </a:ext>
            </a:extLst>
          </p:cNvPr>
          <p:cNvSpPr>
            <a:spLocks noGrp="1"/>
          </p:cNvSpPr>
          <p:nvPr>
            <p:ph idx="1"/>
          </p:nvPr>
        </p:nvSpPr>
        <p:spPr/>
        <p:txBody>
          <a:bodyPr>
            <a:normAutofit fontScale="85000" lnSpcReduction="20000"/>
          </a:bodyPr>
          <a:lstStyle/>
          <a:p>
            <a:pPr>
              <a:lnSpc>
                <a:spcPct val="150000"/>
              </a:lnSpc>
            </a:pPr>
            <a:r>
              <a:rPr lang="nl-BE" dirty="0"/>
              <a:t>Second hits: gene-environmental interactions</a:t>
            </a:r>
          </a:p>
          <a:p>
            <a:pPr>
              <a:lnSpc>
                <a:spcPct val="150000"/>
              </a:lnSpc>
            </a:pPr>
            <a:r>
              <a:rPr lang="nl-BE" dirty="0"/>
              <a:t>Hypertrophic cardiomyopathy</a:t>
            </a:r>
          </a:p>
          <a:p>
            <a:pPr>
              <a:lnSpc>
                <a:spcPct val="150000"/>
              </a:lnSpc>
            </a:pPr>
            <a:r>
              <a:rPr lang="nl-BE" dirty="0"/>
              <a:t>Arrhythmogenic cardiomyopathy</a:t>
            </a:r>
          </a:p>
          <a:p>
            <a:pPr>
              <a:lnSpc>
                <a:spcPct val="150000"/>
              </a:lnSpc>
            </a:pPr>
            <a:r>
              <a:rPr lang="nl-BE" dirty="0"/>
              <a:t>Dilated cardiomyopathy</a:t>
            </a:r>
          </a:p>
          <a:p>
            <a:pPr lvl="1">
              <a:lnSpc>
                <a:spcPct val="150000"/>
              </a:lnSpc>
            </a:pPr>
            <a:r>
              <a:rPr lang="nl-BE" dirty="0"/>
              <a:t>Case of peripartum CMP</a:t>
            </a:r>
          </a:p>
          <a:p>
            <a:pPr lvl="1">
              <a:lnSpc>
                <a:spcPct val="150000"/>
              </a:lnSpc>
            </a:pPr>
            <a:r>
              <a:rPr lang="nl-BE" dirty="0"/>
              <a:t>Case of myocarditis </a:t>
            </a:r>
            <a:r>
              <a:rPr lang="nl-BE" dirty="0">
                <a:sym typeface="Wingdings" pitchFamily="2" charset="2"/>
              </a:rPr>
              <a:t> CMP</a:t>
            </a:r>
          </a:p>
          <a:p>
            <a:pPr lvl="1">
              <a:lnSpc>
                <a:spcPct val="150000"/>
              </a:lnSpc>
            </a:pPr>
            <a:r>
              <a:rPr lang="nl-BE" b="1" dirty="0">
                <a:sym typeface="Wingdings" pitchFamily="2" charset="2"/>
              </a:rPr>
              <a:t>Case of auto-immune  CMP</a:t>
            </a:r>
          </a:p>
          <a:p>
            <a:pPr>
              <a:lnSpc>
                <a:spcPct val="150000"/>
              </a:lnSpc>
            </a:pPr>
            <a:r>
              <a:rPr lang="nl-BE" dirty="0">
                <a:sym typeface="Wingdings" pitchFamily="2" charset="2"/>
              </a:rPr>
              <a:t>Treatment: future?</a:t>
            </a:r>
          </a:p>
        </p:txBody>
      </p:sp>
      <p:sp>
        <p:nvSpPr>
          <p:cNvPr id="2" name="Tekstvak 1">
            <a:extLst>
              <a:ext uri="{FF2B5EF4-FFF2-40B4-BE49-F238E27FC236}">
                <a16:creationId xmlns:a16="http://schemas.microsoft.com/office/drawing/2014/main" id="{5EB65EE6-02B5-9C63-13F2-A9ACCC1F387C}"/>
              </a:ext>
            </a:extLst>
          </p:cNvPr>
          <p:cNvSpPr txBox="1"/>
          <p:nvPr/>
        </p:nvSpPr>
        <p:spPr>
          <a:xfrm>
            <a:off x="5375564" y="5166989"/>
            <a:ext cx="6301725" cy="1200329"/>
          </a:xfrm>
          <a:prstGeom prst="rect">
            <a:avLst/>
          </a:prstGeom>
          <a:noFill/>
          <a:ln>
            <a:solidFill>
              <a:srgbClr val="FF0000"/>
            </a:solidFill>
          </a:ln>
        </p:spPr>
        <p:txBody>
          <a:bodyPr wrap="none" rtlCol="0">
            <a:spAutoFit/>
          </a:bodyPr>
          <a:lstStyle/>
          <a:p>
            <a:pPr marL="342900" indent="-342900">
              <a:buAutoNum type="arabicPeriod"/>
            </a:pPr>
            <a:r>
              <a:rPr lang="nl-BE" sz="2400" dirty="0"/>
              <a:t>Why me? Diagnosis!</a:t>
            </a:r>
          </a:p>
          <a:p>
            <a:pPr marL="342900" indent="-342900">
              <a:buAutoNum type="arabicPeriod"/>
            </a:pPr>
            <a:r>
              <a:rPr lang="nl-BE" sz="2400" dirty="0"/>
              <a:t>ICD indication (LMNA, RBM20, PLN)</a:t>
            </a:r>
          </a:p>
          <a:p>
            <a:pPr marL="342900" indent="-342900">
              <a:buAutoNum type="arabicPeriod"/>
            </a:pPr>
            <a:r>
              <a:rPr lang="nl-BE" sz="2400" dirty="0"/>
              <a:t>Family members: early diagnosis &amp; treatment</a:t>
            </a:r>
          </a:p>
        </p:txBody>
      </p:sp>
    </p:spTree>
    <p:extLst>
      <p:ext uri="{BB962C8B-B14F-4D97-AF65-F5344CB8AC3E}">
        <p14:creationId xmlns:p14="http://schemas.microsoft.com/office/powerpoint/2010/main" val="3280056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D4CBB8-85CD-6245-92A0-C18849EBA911}"/>
              </a:ext>
            </a:extLst>
          </p:cNvPr>
          <p:cNvSpPr>
            <a:spLocks noGrp="1"/>
          </p:cNvSpPr>
          <p:nvPr>
            <p:ph type="title"/>
          </p:nvPr>
        </p:nvSpPr>
        <p:spPr>
          <a:xfrm>
            <a:off x="1996276" y="397871"/>
            <a:ext cx="8410471" cy="857251"/>
          </a:xfrm>
        </p:spPr>
        <p:txBody>
          <a:bodyPr>
            <a:noAutofit/>
          </a:bodyPr>
          <a:lstStyle/>
          <a:p>
            <a:r>
              <a:rPr lang="nl-BE" sz="3600" dirty="0"/>
              <a:t>Phenoclustering: clinics + genetics + imaging</a:t>
            </a:r>
            <a:br>
              <a:rPr lang="nl-BE" sz="3600" dirty="0"/>
            </a:br>
            <a:endParaRPr lang="nl-BE" sz="3600" dirty="0"/>
          </a:p>
        </p:txBody>
      </p:sp>
      <p:pic>
        <p:nvPicPr>
          <p:cNvPr id="4" name="Tijdelijke aanduiding voor inhoud 3">
            <a:extLst>
              <a:ext uri="{FF2B5EF4-FFF2-40B4-BE49-F238E27FC236}">
                <a16:creationId xmlns:a16="http://schemas.microsoft.com/office/drawing/2014/main" id="{BE7F0D50-F741-2145-B745-0828C195FF10}"/>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3663950" y="2451894"/>
            <a:ext cx="4864100" cy="3098800"/>
          </a:xfrm>
          <a:prstGeom prst="rect">
            <a:avLst/>
          </a:prstGeom>
          <a:noFill/>
          <a:ln>
            <a:noFill/>
          </a:ln>
        </p:spPr>
      </p:pic>
      <p:sp>
        <p:nvSpPr>
          <p:cNvPr id="3" name="Rechthoek 2">
            <a:extLst>
              <a:ext uri="{FF2B5EF4-FFF2-40B4-BE49-F238E27FC236}">
                <a16:creationId xmlns:a16="http://schemas.microsoft.com/office/drawing/2014/main" id="{84DFAFD0-857D-D545-BA0C-F5EC72BC0AC3}"/>
              </a:ext>
            </a:extLst>
          </p:cNvPr>
          <p:cNvSpPr/>
          <p:nvPr/>
        </p:nvSpPr>
        <p:spPr>
          <a:xfrm>
            <a:off x="2389019" y="5354757"/>
            <a:ext cx="8158400" cy="132574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p>
        </p:txBody>
      </p:sp>
      <p:sp>
        <p:nvSpPr>
          <p:cNvPr id="9" name="Rechthoek 8">
            <a:extLst>
              <a:ext uri="{FF2B5EF4-FFF2-40B4-BE49-F238E27FC236}">
                <a16:creationId xmlns:a16="http://schemas.microsoft.com/office/drawing/2014/main" id="{AFBAC3DC-2A91-884C-942B-0960E6DD4B25}"/>
              </a:ext>
            </a:extLst>
          </p:cNvPr>
          <p:cNvSpPr/>
          <p:nvPr/>
        </p:nvSpPr>
        <p:spPr>
          <a:xfrm>
            <a:off x="2536534" y="5154706"/>
            <a:ext cx="534917" cy="3819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p>
        </p:txBody>
      </p:sp>
      <p:sp>
        <p:nvSpPr>
          <p:cNvPr id="5" name="Tekstvak 4">
            <a:extLst>
              <a:ext uri="{FF2B5EF4-FFF2-40B4-BE49-F238E27FC236}">
                <a16:creationId xmlns:a16="http://schemas.microsoft.com/office/drawing/2014/main" id="{5F8CC6F2-B581-9F47-BEBB-E57E63CC159C}"/>
              </a:ext>
            </a:extLst>
          </p:cNvPr>
          <p:cNvSpPr txBox="1"/>
          <p:nvPr/>
        </p:nvSpPr>
        <p:spPr>
          <a:xfrm>
            <a:off x="3313830" y="5933287"/>
            <a:ext cx="7092917" cy="646331"/>
          </a:xfrm>
          <a:prstGeom prst="rect">
            <a:avLst/>
          </a:prstGeom>
          <a:noFill/>
        </p:spPr>
        <p:txBody>
          <a:bodyPr wrap="square" rtlCol="0">
            <a:spAutoFit/>
          </a:bodyPr>
          <a:lstStyle/>
          <a:p>
            <a:r>
              <a:rPr lang="nl-BE" dirty="0"/>
              <a:t>n=795 DCM patients. Unsupervised machine learning 47 parameters +</a:t>
            </a:r>
          </a:p>
          <a:p>
            <a:r>
              <a:rPr lang="nl-BE" dirty="0"/>
              <a:t>random  forest tree analysis (supervised) </a:t>
            </a:r>
          </a:p>
        </p:txBody>
      </p:sp>
      <p:pic>
        <p:nvPicPr>
          <p:cNvPr id="10" name="Afbeelding 9">
            <a:extLst>
              <a:ext uri="{FF2B5EF4-FFF2-40B4-BE49-F238E27FC236}">
                <a16:creationId xmlns:a16="http://schemas.microsoft.com/office/drawing/2014/main" id="{D9BD57E2-263C-9A4E-9BBB-80D9C15D1BF8}"/>
              </a:ext>
            </a:extLst>
          </p:cNvPr>
          <p:cNvPicPr>
            <a:picLocks noChangeAspect="1"/>
          </p:cNvPicPr>
          <p:nvPr/>
        </p:nvPicPr>
        <p:blipFill>
          <a:blip r:embed="rId4"/>
          <a:stretch>
            <a:fillRect/>
          </a:stretch>
        </p:blipFill>
        <p:spPr>
          <a:xfrm>
            <a:off x="2993701" y="1467071"/>
            <a:ext cx="7674300" cy="4069572"/>
          </a:xfrm>
          <a:prstGeom prst="rect">
            <a:avLst/>
          </a:prstGeom>
        </p:spPr>
      </p:pic>
      <p:sp>
        <p:nvSpPr>
          <p:cNvPr id="11" name="Rechthoek 10">
            <a:extLst>
              <a:ext uri="{FF2B5EF4-FFF2-40B4-BE49-F238E27FC236}">
                <a16:creationId xmlns:a16="http://schemas.microsoft.com/office/drawing/2014/main" id="{F99E261B-C2F2-F74B-ACC5-8DE49360C57B}"/>
              </a:ext>
            </a:extLst>
          </p:cNvPr>
          <p:cNvSpPr/>
          <p:nvPr/>
        </p:nvSpPr>
        <p:spPr>
          <a:xfrm>
            <a:off x="6509302" y="6485530"/>
            <a:ext cx="4158703" cy="307777"/>
          </a:xfrm>
          <a:prstGeom prst="rect">
            <a:avLst/>
          </a:prstGeom>
        </p:spPr>
        <p:txBody>
          <a:bodyPr wrap="none">
            <a:spAutoFit/>
          </a:bodyPr>
          <a:lstStyle/>
          <a:p>
            <a:r>
              <a:rPr lang="nl-BE" sz="1400" i="1" dirty="0">
                <a:latin typeface="system-ui"/>
              </a:rPr>
              <a:t>Verdonschot JA. </a:t>
            </a:r>
            <a:r>
              <a:rPr lang="nl-BE" sz="1400" dirty="0">
                <a:latin typeface="system-ui"/>
              </a:rPr>
              <a:t>Eur Heart J. 2021 Jan 7;42(2):162-174.</a:t>
            </a:r>
            <a:endParaRPr lang="nl-BE" sz="1400" dirty="0"/>
          </a:p>
        </p:txBody>
      </p:sp>
      <p:sp>
        <p:nvSpPr>
          <p:cNvPr id="13" name="Pijl omlaag 12">
            <a:extLst>
              <a:ext uri="{FF2B5EF4-FFF2-40B4-BE49-F238E27FC236}">
                <a16:creationId xmlns:a16="http://schemas.microsoft.com/office/drawing/2014/main" id="{BE625B27-34D9-6249-A1D0-201D385E66C5}"/>
              </a:ext>
            </a:extLst>
          </p:cNvPr>
          <p:cNvSpPr/>
          <p:nvPr/>
        </p:nvSpPr>
        <p:spPr>
          <a:xfrm>
            <a:off x="5495533" y="1448243"/>
            <a:ext cx="773723" cy="268888"/>
          </a:xfrm>
          <a:prstGeom prst="down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4" name="Tekstvak 13">
            <a:extLst>
              <a:ext uri="{FF2B5EF4-FFF2-40B4-BE49-F238E27FC236}">
                <a16:creationId xmlns:a16="http://schemas.microsoft.com/office/drawing/2014/main" id="{3EEB855D-5889-0F4D-AB56-A91DB73C487B}"/>
              </a:ext>
            </a:extLst>
          </p:cNvPr>
          <p:cNvSpPr txBox="1"/>
          <p:nvPr/>
        </p:nvSpPr>
        <p:spPr>
          <a:xfrm>
            <a:off x="3725964" y="1028497"/>
            <a:ext cx="4728346" cy="369332"/>
          </a:xfrm>
          <a:prstGeom prst="rect">
            <a:avLst/>
          </a:prstGeom>
          <a:noFill/>
          <a:ln>
            <a:solidFill>
              <a:srgbClr val="FF0000"/>
            </a:solidFill>
          </a:ln>
        </p:spPr>
        <p:txBody>
          <a:bodyPr wrap="none" rtlCol="0">
            <a:spAutoFit/>
          </a:bodyPr>
          <a:lstStyle/>
          <a:p>
            <a:r>
              <a:rPr lang="nl-BE" u="sng" dirty="0"/>
              <a:t>Auto-immune disease</a:t>
            </a:r>
            <a:r>
              <a:rPr lang="nl-BE" dirty="0"/>
              <a:t>, renal dysfunction, female</a:t>
            </a:r>
          </a:p>
        </p:txBody>
      </p:sp>
      <p:pic>
        <p:nvPicPr>
          <p:cNvPr id="15" name="Afbeelding 14" descr="Schermafbeelding 2017-06-13 om 16.31.22.png">
            <a:extLst>
              <a:ext uri="{FF2B5EF4-FFF2-40B4-BE49-F238E27FC236}">
                <a16:creationId xmlns:a16="http://schemas.microsoft.com/office/drawing/2014/main" id="{A09979A5-786B-614B-B496-4C3DA765B067}"/>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1753698" y="1901758"/>
            <a:ext cx="1269727" cy="1100273"/>
          </a:xfrm>
          <a:prstGeom prst="rect">
            <a:avLst/>
          </a:prstGeom>
          <a:ln>
            <a:solidFill>
              <a:schemeClr val="tx1"/>
            </a:solidFill>
          </a:ln>
        </p:spPr>
      </p:pic>
      <p:sp>
        <p:nvSpPr>
          <p:cNvPr id="16" name="Tekstvak 15">
            <a:extLst>
              <a:ext uri="{FF2B5EF4-FFF2-40B4-BE49-F238E27FC236}">
                <a16:creationId xmlns:a16="http://schemas.microsoft.com/office/drawing/2014/main" id="{584D36FC-D412-7C4E-904F-90CE43E07115}"/>
              </a:ext>
            </a:extLst>
          </p:cNvPr>
          <p:cNvSpPr txBox="1"/>
          <p:nvPr/>
        </p:nvSpPr>
        <p:spPr>
          <a:xfrm>
            <a:off x="1753696" y="2686728"/>
            <a:ext cx="1220014" cy="276999"/>
          </a:xfrm>
          <a:prstGeom prst="rect">
            <a:avLst/>
          </a:prstGeom>
          <a:noFill/>
        </p:spPr>
        <p:txBody>
          <a:bodyPr wrap="none" rtlCol="0">
            <a:spAutoFit/>
          </a:bodyPr>
          <a:lstStyle/>
          <a:p>
            <a:r>
              <a:rPr lang="en-GB" sz="1200" u="sng" dirty="0">
                <a:solidFill>
                  <a:schemeClr val="bg1"/>
                </a:solidFill>
              </a:rPr>
              <a:t>Job </a:t>
            </a:r>
            <a:r>
              <a:rPr lang="en-GB" sz="1200" u="sng" dirty="0" err="1">
                <a:solidFill>
                  <a:schemeClr val="bg1"/>
                </a:solidFill>
              </a:rPr>
              <a:t>Verdonschot</a:t>
            </a:r>
            <a:endParaRPr lang="en-GB" sz="1200" u="sng" dirty="0">
              <a:solidFill>
                <a:schemeClr val="bg1"/>
              </a:solidFill>
            </a:endParaRPr>
          </a:p>
        </p:txBody>
      </p:sp>
      <p:sp>
        <p:nvSpPr>
          <p:cNvPr id="20" name="Tekstvak 19">
            <a:extLst>
              <a:ext uri="{FF2B5EF4-FFF2-40B4-BE49-F238E27FC236}">
                <a16:creationId xmlns:a16="http://schemas.microsoft.com/office/drawing/2014/main" id="{03D2A702-0657-B945-AA93-51E07ECDCD93}"/>
              </a:ext>
            </a:extLst>
          </p:cNvPr>
          <p:cNvSpPr txBox="1"/>
          <p:nvPr/>
        </p:nvSpPr>
        <p:spPr>
          <a:xfrm>
            <a:off x="1753698" y="5297695"/>
            <a:ext cx="1240005" cy="523220"/>
          </a:xfrm>
          <a:prstGeom prst="rect">
            <a:avLst/>
          </a:prstGeom>
          <a:noFill/>
        </p:spPr>
        <p:txBody>
          <a:bodyPr wrap="square" rtlCol="0">
            <a:spAutoFit/>
          </a:bodyPr>
          <a:lstStyle/>
          <a:p>
            <a:r>
              <a:rPr lang="en-GB" sz="1400" u="sng" dirty="0">
                <a:solidFill>
                  <a:schemeClr val="bg1"/>
                </a:solidFill>
              </a:rPr>
              <a:t>Mark </a:t>
            </a:r>
            <a:r>
              <a:rPr lang="en-GB" sz="1400" u="sng" dirty="0" err="1">
                <a:solidFill>
                  <a:schemeClr val="bg1"/>
                </a:solidFill>
              </a:rPr>
              <a:t>Hazebroek</a:t>
            </a:r>
            <a:endParaRPr lang="en-GB" sz="1400" u="sng" dirty="0">
              <a:solidFill>
                <a:schemeClr val="bg1"/>
              </a:solidFill>
            </a:endParaRPr>
          </a:p>
        </p:txBody>
      </p:sp>
    </p:spTree>
    <p:extLst>
      <p:ext uri="{BB962C8B-B14F-4D97-AF65-F5344CB8AC3E}">
        <p14:creationId xmlns:p14="http://schemas.microsoft.com/office/powerpoint/2010/main" val="710400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A7C7A1A-A706-0947-8B8C-D558E6F6DB98}"/>
              </a:ext>
            </a:extLst>
          </p:cNvPr>
          <p:cNvPicPr>
            <a:picLocks noChangeAspect="1"/>
          </p:cNvPicPr>
          <p:nvPr/>
        </p:nvPicPr>
        <p:blipFill>
          <a:blip r:embed="rId3"/>
          <a:stretch>
            <a:fillRect/>
          </a:stretch>
        </p:blipFill>
        <p:spPr>
          <a:xfrm>
            <a:off x="4153434" y="2059704"/>
            <a:ext cx="3759205" cy="4259423"/>
          </a:xfrm>
          <a:prstGeom prst="rect">
            <a:avLst/>
          </a:prstGeom>
        </p:spPr>
      </p:pic>
      <p:sp>
        <p:nvSpPr>
          <p:cNvPr id="12290" name="Titel 1"/>
          <p:cNvSpPr>
            <a:spLocks noGrp="1"/>
          </p:cNvSpPr>
          <p:nvPr>
            <p:ph type="title"/>
          </p:nvPr>
        </p:nvSpPr>
        <p:spPr>
          <a:xfrm>
            <a:off x="665018" y="498692"/>
            <a:ext cx="11236037" cy="1143000"/>
          </a:xfrm>
        </p:spPr>
        <p:txBody>
          <a:bodyPr>
            <a:normAutofit/>
          </a:bodyPr>
          <a:lstStyle/>
          <a:p>
            <a:r>
              <a:rPr lang="nl-NL" sz="3600" dirty="0">
                <a:latin typeface="Arial" charset="0"/>
              </a:rPr>
              <a:t>Auto-immune </a:t>
            </a:r>
            <a:r>
              <a:rPr lang="nl-NL" sz="3600" dirty="0" err="1">
                <a:latin typeface="Arial" charset="0"/>
              </a:rPr>
              <a:t>diseases</a:t>
            </a:r>
            <a:r>
              <a:rPr lang="nl-NL" sz="3600" dirty="0">
                <a:latin typeface="Arial" charset="0"/>
              </a:rPr>
              <a:t> </a:t>
            </a:r>
            <a:r>
              <a:rPr lang="nl-NL" sz="3600" dirty="0">
                <a:latin typeface="Arial" charset="0"/>
                <a:sym typeface="Wingdings" pitchFamily="2" charset="2"/>
              </a:rPr>
              <a:t> </a:t>
            </a:r>
            <a:r>
              <a:rPr lang="nl-NL" sz="3600" dirty="0" err="1">
                <a:latin typeface="Arial" charset="0"/>
                <a:sym typeface="Wingdings" pitchFamily="2" charset="2"/>
              </a:rPr>
              <a:t>inflammatory</a:t>
            </a:r>
            <a:r>
              <a:rPr lang="nl-NL" sz="3600" dirty="0">
                <a:latin typeface="Arial" charset="0"/>
                <a:sym typeface="Wingdings" pitchFamily="2" charset="2"/>
              </a:rPr>
              <a:t> CMP  DCM</a:t>
            </a:r>
            <a:endParaRPr lang="nl-NL" dirty="0">
              <a:latin typeface="Arial" charset="0"/>
            </a:endParaRPr>
          </a:p>
        </p:txBody>
      </p:sp>
      <p:sp>
        <p:nvSpPr>
          <p:cNvPr id="4" name="PIJL-OMLAAG 3"/>
          <p:cNvSpPr>
            <a:spLocks noChangeArrowheads="1"/>
          </p:cNvSpPr>
          <p:nvPr/>
        </p:nvSpPr>
        <p:spPr bwMode="auto">
          <a:xfrm rot="2297069">
            <a:off x="7497763" y="3205163"/>
            <a:ext cx="431800" cy="647700"/>
          </a:xfrm>
          <a:prstGeom prst="downArrow">
            <a:avLst>
              <a:gd name="adj1" fmla="val 50000"/>
              <a:gd name="adj2" fmla="val 50000"/>
            </a:avLst>
          </a:prstGeom>
          <a:solidFill>
            <a:schemeClr val="tx1"/>
          </a:solidFill>
          <a:ln w="9525">
            <a:solidFill>
              <a:schemeClr val="tx1"/>
            </a:solidFill>
            <a:round/>
            <a:headEnd/>
            <a:tailEnd/>
          </a:ln>
        </p:spPr>
        <p:txBody>
          <a:bodyPr/>
          <a:lstStyle/>
          <a:p>
            <a:pPr eaLnBrk="1" hangingPunct="1">
              <a:buClr>
                <a:srgbClr val="000000"/>
              </a:buClr>
            </a:pPr>
            <a:endParaRPr lang="nl-NL">
              <a:solidFill>
                <a:schemeClr val="bg1"/>
              </a:solidFill>
            </a:endParaRPr>
          </a:p>
        </p:txBody>
      </p:sp>
      <p:sp>
        <p:nvSpPr>
          <p:cNvPr id="7" name="PIJL-OMLAAG 6"/>
          <p:cNvSpPr>
            <a:spLocks noChangeArrowheads="1"/>
          </p:cNvSpPr>
          <p:nvPr/>
        </p:nvSpPr>
        <p:spPr bwMode="auto">
          <a:xfrm rot="3097021">
            <a:off x="7924800" y="3743326"/>
            <a:ext cx="431800" cy="647700"/>
          </a:xfrm>
          <a:prstGeom prst="downArrow">
            <a:avLst>
              <a:gd name="adj1" fmla="val 50000"/>
              <a:gd name="adj2" fmla="val 50000"/>
            </a:avLst>
          </a:prstGeom>
          <a:solidFill>
            <a:schemeClr val="tx1"/>
          </a:solidFill>
          <a:ln w="9525">
            <a:solidFill>
              <a:schemeClr val="tx1"/>
            </a:solidFill>
            <a:round/>
            <a:headEnd/>
            <a:tailEnd/>
          </a:ln>
        </p:spPr>
        <p:txBody>
          <a:bodyPr/>
          <a:lstStyle/>
          <a:p>
            <a:pPr eaLnBrk="1" hangingPunct="1">
              <a:buClr>
                <a:srgbClr val="000000"/>
              </a:buClr>
            </a:pPr>
            <a:endParaRPr lang="nl-NL">
              <a:solidFill>
                <a:schemeClr val="bg1"/>
              </a:solidFill>
            </a:endParaRPr>
          </a:p>
        </p:txBody>
      </p:sp>
      <p:sp>
        <p:nvSpPr>
          <p:cNvPr id="8" name="PIJL-OMLAAG 7"/>
          <p:cNvSpPr>
            <a:spLocks noChangeArrowheads="1"/>
          </p:cNvSpPr>
          <p:nvPr/>
        </p:nvSpPr>
        <p:spPr bwMode="auto">
          <a:xfrm rot="4608220">
            <a:off x="8148639" y="4476751"/>
            <a:ext cx="431800" cy="647700"/>
          </a:xfrm>
          <a:prstGeom prst="downArrow">
            <a:avLst>
              <a:gd name="adj1" fmla="val 50000"/>
              <a:gd name="adj2" fmla="val 50000"/>
            </a:avLst>
          </a:prstGeom>
          <a:solidFill>
            <a:schemeClr val="tx1"/>
          </a:solidFill>
          <a:ln w="9525">
            <a:solidFill>
              <a:schemeClr val="tx1"/>
            </a:solidFill>
            <a:round/>
            <a:headEnd/>
            <a:tailEnd/>
          </a:ln>
        </p:spPr>
        <p:txBody>
          <a:bodyPr/>
          <a:lstStyle/>
          <a:p>
            <a:pPr eaLnBrk="1" hangingPunct="1">
              <a:buClr>
                <a:srgbClr val="000000"/>
              </a:buClr>
            </a:pPr>
            <a:endParaRPr lang="nl-NL">
              <a:solidFill>
                <a:schemeClr val="bg1"/>
              </a:solidFill>
            </a:endParaRPr>
          </a:p>
        </p:txBody>
      </p:sp>
      <p:sp>
        <p:nvSpPr>
          <p:cNvPr id="9" name="PIJL-OMLAAG 8"/>
          <p:cNvSpPr>
            <a:spLocks noChangeArrowheads="1"/>
          </p:cNvSpPr>
          <p:nvPr/>
        </p:nvSpPr>
        <p:spPr bwMode="auto">
          <a:xfrm rot="6023552">
            <a:off x="8193088" y="5149851"/>
            <a:ext cx="431800" cy="647700"/>
          </a:xfrm>
          <a:prstGeom prst="downArrow">
            <a:avLst>
              <a:gd name="adj1" fmla="val 50000"/>
              <a:gd name="adj2" fmla="val 50000"/>
            </a:avLst>
          </a:prstGeom>
          <a:solidFill>
            <a:schemeClr val="tx1"/>
          </a:solidFill>
          <a:ln w="9525">
            <a:solidFill>
              <a:schemeClr val="tx1"/>
            </a:solidFill>
            <a:round/>
            <a:headEnd/>
            <a:tailEnd/>
          </a:ln>
        </p:spPr>
        <p:txBody>
          <a:bodyPr/>
          <a:lstStyle/>
          <a:p>
            <a:pPr eaLnBrk="1" hangingPunct="1">
              <a:buClr>
                <a:srgbClr val="000000"/>
              </a:buClr>
            </a:pPr>
            <a:endParaRPr lang="nl-NL">
              <a:solidFill>
                <a:schemeClr val="bg1"/>
              </a:solidFill>
            </a:endParaRPr>
          </a:p>
        </p:txBody>
      </p:sp>
      <p:sp>
        <p:nvSpPr>
          <p:cNvPr id="10" name="PIJL-OMLAAG 9"/>
          <p:cNvSpPr>
            <a:spLocks noChangeArrowheads="1"/>
          </p:cNvSpPr>
          <p:nvPr/>
        </p:nvSpPr>
        <p:spPr bwMode="auto">
          <a:xfrm rot="-5400000">
            <a:off x="3909219" y="5109369"/>
            <a:ext cx="431800" cy="649288"/>
          </a:xfrm>
          <a:prstGeom prst="downArrow">
            <a:avLst>
              <a:gd name="adj1" fmla="val 50000"/>
              <a:gd name="adj2" fmla="val 50123"/>
            </a:avLst>
          </a:prstGeom>
          <a:solidFill>
            <a:schemeClr val="tx1"/>
          </a:solidFill>
          <a:ln w="9525">
            <a:solidFill>
              <a:schemeClr val="tx1"/>
            </a:solidFill>
            <a:round/>
            <a:headEnd/>
            <a:tailEnd/>
          </a:ln>
        </p:spPr>
        <p:txBody>
          <a:bodyPr/>
          <a:lstStyle/>
          <a:p>
            <a:pPr eaLnBrk="1" hangingPunct="1">
              <a:buClr>
                <a:srgbClr val="000000"/>
              </a:buClr>
            </a:pPr>
            <a:endParaRPr lang="nl-NL">
              <a:solidFill>
                <a:schemeClr val="bg1"/>
              </a:solidFill>
            </a:endParaRPr>
          </a:p>
        </p:txBody>
      </p:sp>
      <p:sp>
        <p:nvSpPr>
          <p:cNvPr id="12" name="Tekstvak 11"/>
          <p:cNvSpPr txBox="1">
            <a:spLocks noChangeArrowheads="1"/>
          </p:cNvSpPr>
          <p:nvPr/>
        </p:nvSpPr>
        <p:spPr bwMode="auto">
          <a:xfrm>
            <a:off x="8507415" y="3284541"/>
            <a:ext cx="213893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rgbClr val="0083BD"/>
                </a:solidFill>
                <a:latin typeface="Arial" charset="0"/>
                <a:ea typeface="ＭＳ Ｐゴシック" charset="0"/>
                <a:cs typeface="ＭＳ Ｐゴシック" charset="0"/>
              </a:defRPr>
            </a:lvl1pPr>
            <a:lvl2pPr marL="742950" indent="-285750">
              <a:defRPr sz="3200">
                <a:solidFill>
                  <a:srgbClr val="0083BD"/>
                </a:solidFill>
                <a:latin typeface="Arial" charset="0"/>
                <a:ea typeface="ＭＳ Ｐゴシック" charset="0"/>
              </a:defRPr>
            </a:lvl2pPr>
            <a:lvl3pPr marL="1143000" indent="-228600">
              <a:defRPr sz="3200">
                <a:solidFill>
                  <a:srgbClr val="0083BD"/>
                </a:solidFill>
                <a:latin typeface="Arial" charset="0"/>
                <a:ea typeface="ＭＳ Ｐゴシック" charset="0"/>
              </a:defRPr>
            </a:lvl3pPr>
            <a:lvl4pPr marL="1600200" indent="-228600">
              <a:defRPr sz="3200">
                <a:solidFill>
                  <a:srgbClr val="0083BD"/>
                </a:solidFill>
                <a:latin typeface="Arial" charset="0"/>
                <a:ea typeface="ＭＳ Ｐゴシック" charset="0"/>
              </a:defRPr>
            </a:lvl4pPr>
            <a:lvl5pPr marL="2057400" indent="-228600">
              <a:defRPr sz="3200">
                <a:solidFill>
                  <a:srgbClr val="0083BD"/>
                </a:solidFill>
                <a:latin typeface="Arial" charset="0"/>
                <a:ea typeface="ＭＳ Ｐゴシック" charset="0"/>
              </a:defRPr>
            </a:lvl5pPr>
            <a:lvl6pPr marL="25146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6pPr>
            <a:lvl7pPr marL="29718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7pPr>
            <a:lvl8pPr marL="34290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8pPr>
            <a:lvl9pPr marL="38862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9pPr>
          </a:lstStyle>
          <a:p>
            <a:r>
              <a:rPr lang="nl-NL" sz="2400" dirty="0">
                <a:solidFill>
                  <a:schemeClr val="tx1"/>
                </a:solidFill>
              </a:rPr>
              <a:t>(Auto)-</a:t>
            </a:r>
            <a:r>
              <a:rPr lang="nl-NL" sz="2400" dirty="0" err="1">
                <a:solidFill>
                  <a:schemeClr val="tx1"/>
                </a:solidFill>
              </a:rPr>
              <a:t>immunity</a:t>
            </a:r>
            <a:r>
              <a:rPr lang="nl-NL" sz="2400" dirty="0">
                <a:solidFill>
                  <a:schemeClr val="tx1"/>
                </a:solidFill>
              </a:rPr>
              <a:t>.</a:t>
            </a:r>
          </a:p>
        </p:txBody>
      </p:sp>
      <p:sp>
        <p:nvSpPr>
          <p:cNvPr id="15" name="Tekstvak 14"/>
          <p:cNvSpPr txBox="1">
            <a:spLocks noChangeArrowheads="1"/>
          </p:cNvSpPr>
          <p:nvPr/>
        </p:nvSpPr>
        <p:spPr bwMode="auto">
          <a:xfrm>
            <a:off x="1630882" y="5022853"/>
            <a:ext cx="2169597"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rgbClr val="0083BD"/>
                </a:solidFill>
                <a:latin typeface="Arial" charset="0"/>
                <a:ea typeface="ＭＳ Ｐゴシック" charset="0"/>
                <a:cs typeface="ＭＳ Ｐゴシック" charset="0"/>
              </a:defRPr>
            </a:lvl1pPr>
            <a:lvl2pPr marL="742950" indent="-285750">
              <a:defRPr sz="3200">
                <a:solidFill>
                  <a:srgbClr val="0083BD"/>
                </a:solidFill>
                <a:latin typeface="Arial" charset="0"/>
                <a:ea typeface="ＭＳ Ｐゴシック" charset="0"/>
              </a:defRPr>
            </a:lvl2pPr>
            <a:lvl3pPr marL="1143000" indent="-228600">
              <a:defRPr sz="3200">
                <a:solidFill>
                  <a:srgbClr val="0083BD"/>
                </a:solidFill>
                <a:latin typeface="Arial" charset="0"/>
                <a:ea typeface="ＭＳ Ｐゴシック" charset="0"/>
              </a:defRPr>
            </a:lvl3pPr>
            <a:lvl4pPr marL="1600200" indent="-228600">
              <a:defRPr sz="3200">
                <a:solidFill>
                  <a:srgbClr val="0083BD"/>
                </a:solidFill>
                <a:latin typeface="Arial" charset="0"/>
                <a:ea typeface="ＭＳ Ｐゴシック" charset="0"/>
              </a:defRPr>
            </a:lvl4pPr>
            <a:lvl5pPr marL="2057400" indent="-228600">
              <a:defRPr sz="3200">
                <a:solidFill>
                  <a:srgbClr val="0083BD"/>
                </a:solidFill>
                <a:latin typeface="Arial" charset="0"/>
                <a:ea typeface="ＭＳ Ｐゴシック" charset="0"/>
              </a:defRPr>
            </a:lvl5pPr>
            <a:lvl6pPr marL="25146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6pPr>
            <a:lvl7pPr marL="29718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7pPr>
            <a:lvl8pPr marL="34290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8pPr>
            <a:lvl9pPr marL="3886200" indent="-228600" eaLnBrk="0" fontAlgn="base" hangingPunct="0">
              <a:lnSpc>
                <a:spcPct val="84000"/>
              </a:lnSpc>
              <a:spcBef>
                <a:spcPct val="0"/>
              </a:spcBef>
              <a:spcAft>
                <a:spcPct val="0"/>
              </a:spcAft>
              <a:buClr>
                <a:srgbClr val="FFFF00"/>
              </a:buClr>
              <a:buSzPct val="100000"/>
              <a:buFont typeface="Arial" charset="0"/>
              <a:defRPr sz="3200">
                <a:solidFill>
                  <a:srgbClr val="0083BD"/>
                </a:solidFill>
                <a:latin typeface="Arial" charset="0"/>
                <a:ea typeface="ＭＳ Ｐゴシック" charset="0"/>
              </a:defRPr>
            </a:lvl9pPr>
          </a:lstStyle>
          <a:p>
            <a:r>
              <a:rPr lang="nl-NL" sz="2800" dirty="0">
                <a:solidFill>
                  <a:schemeClr val="tx1"/>
                </a:solidFill>
              </a:rPr>
              <a:t>(Epi)</a:t>
            </a:r>
            <a:r>
              <a:rPr lang="nl-NL" sz="2800" dirty="0" err="1">
                <a:solidFill>
                  <a:schemeClr val="tx1"/>
                </a:solidFill>
              </a:rPr>
              <a:t>Genetic</a:t>
            </a:r>
            <a:r>
              <a:rPr lang="nl-NL" sz="2800" dirty="0">
                <a:solidFill>
                  <a:schemeClr val="tx1"/>
                </a:solidFill>
              </a:rPr>
              <a:t> / </a:t>
            </a:r>
            <a:r>
              <a:rPr lang="nl-NL" sz="2800" dirty="0" err="1">
                <a:solidFill>
                  <a:schemeClr val="tx1"/>
                </a:solidFill>
              </a:rPr>
              <a:t>familial</a:t>
            </a:r>
            <a:endParaRPr lang="nl-NL" sz="2800" dirty="0">
              <a:solidFill>
                <a:schemeClr val="tx1"/>
              </a:solidFill>
            </a:endParaRPr>
          </a:p>
        </p:txBody>
      </p:sp>
      <p:pic>
        <p:nvPicPr>
          <p:cNvPr id="11" name="Afbeelding 10">
            <a:extLst>
              <a:ext uri="{FF2B5EF4-FFF2-40B4-BE49-F238E27FC236}">
                <a16:creationId xmlns:a16="http://schemas.microsoft.com/office/drawing/2014/main" id="{BC569397-E538-6E44-86E9-55ECE5EA4632}"/>
              </a:ext>
            </a:extLst>
          </p:cNvPr>
          <p:cNvPicPr>
            <a:picLocks noChangeAspect="1"/>
          </p:cNvPicPr>
          <p:nvPr/>
        </p:nvPicPr>
        <p:blipFill>
          <a:blip r:embed="rId4"/>
          <a:stretch>
            <a:fillRect/>
          </a:stretch>
        </p:blipFill>
        <p:spPr>
          <a:xfrm>
            <a:off x="4825885" y="2636168"/>
            <a:ext cx="2221104" cy="1386809"/>
          </a:xfrm>
          <a:prstGeom prst="rect">
            <a:avLst/>
          </a:prstGeom>
          <a:ln>
            <a:solidFill>
              <a:schemeClr val="accent1"/>
            </a:solidFill>
          </a:ln>
        </p:spPr>
      </p:pic>
      <p:sp>
        <p:nvSpPr>
          <p:cNvPr id="3" name="Tekstvak 2">
            <a:extLst>
              <a:ext uri="{FF2B5EF4-FFF2-40B4-BE49-F238E27FC236}">
                <a16:creationId xmlns:a16="http://schemas.microsoft.com/office/drawing/2014/main" id="{8121BDAE-6AFE-C845-963C-94CE88BCE036}"/>
              </a:ext>
            </a:extLst>
          </p:cNvPr>
          <p:cNvSpPr txBox="1"/>
          <p:nvPr/>
        </p:nvSpPr>
        <p:spPr>
          <a:xfrm>
            <a:off x="665018" y="2211296"/>
            <a:ext cx="2872440" cy="2862322"/>
          </a:xfrm>
          <a:prstGeom prst="rect">
            <a:avLst/>
          </a:prstGeom>
          <a:noFill/>
        </p:spPr>
        <p:txBody>
          <a:bodyPr wrap="square" rtlCol="0">
            <a:spAutoFit/>
          </a:bodyPr>
          <a:lstStyle/>
          <a:p>
            <a:pPr marL="285744" indent="-285744">
              <a:buFont typeface="Arial" panose="020B0604020202020204" pitchFamily="34" charset="0"/>
              <a:buChar char="•"/>
            </a:pPr>
            <a:r>
              <a:rPr lang="nl-BE" sz="2000" u="sng" dirty="0"/>
              <a:t>Female 48 yrs</a:t>
            </a:r>
          </a:p>
          <a:p>
            <a:pPr marL="285744" indent="-285744">
              <a:buFont typeface="Arial" panose="020B0604020202020204" pitchFamily="34" charset="0"/>
              <a:buChar char="•"/>
            </a:pPr>
            <a:r>
              <a:rPr lang="nl-BE" sz="2000" dirty="0"/>
              <a:t>ANCA-</a:t>
            </a:r>
            <a:r>
              <a:rPr lang="nl-BE" sz="2000" u="sng" dirty="0"/>
              <a:t>vasculitis</a:t>
            </a:r>
            <a:r>
              <a:rPr lang="nl-BE" sz="2000" dirty="0"/>
              <a:t> in remission</a:t>
            </a:r>
          </a:p>
          <a:p>
            <a:pPr marL="285744" indent="-285744">
              <a:buFont typeface="Arial" panose="020B0604020202020204" pitchFamily="34" charset="0"/>
              <a:buChar char="•"/>
            </a:pPr>
            <a:r>
              <a:rPr lang="nl-BE" sz="2000" dirty="0"/>
              <a:t>EF 20 %</a:t>
            </a:r>
          </a:p>
          <a:p>
            <a:pPr marL="285744" indent="-285744">
              <a:buFont typeface="Arial" panose="020B0604020202020204" pitchFamily="34" charset="0"/>
              <a:buChar char="•"/>
            </a:pPr>
            <a:r>
              <a:rPr lang="nl-BE" sz="2000" dirty="0"/>
              <a:t>(Aborted) sudden death </a:t>
            </a:r>
            <a:r>
              <a:rPr lang="nl-BE" sz="2000" dirty="0">
                <a:sym typeface="Wingdings" pitchFamily="2" charset="2"/>
              </a:rPr>
              <a:t>ICD</a:t>
            </a:r>
            <a:endParaRPr lang="nl-BE" sz="2000" dirty="0"/>
          </a:p>
          <a:p>
            <a:pPr marL="285744" indent="-285744">
              <a:buFont typeface="Arial" panose="020B0604020202020204" pitchFamily="34" charset="0"/>
              <a:buChar char="•"/>
            </a:pPr>
            <a:endParaRPr lang="nl-BE" sz="2000" dirty="0"/>
          </a:p>
          <a:p>
            <a:pPr marL="285744" indent="-285744">
              <a:buFont typeface="Arial" panose="020B0604020202020204" pitchFamily="34" charset="0"/>
              <a:buChar char="•"/>
            </a:pPr>
            <a:r>
              <a:rPr lang="nl-BE" sz="2000" dirty="0"/>
              <a:t>Lamin A/C mutation</a:t>
            </a:r>
          </a:p>
          <a:p>
            <a:pPr marL="285744" indent="-285744">
              <a:buFont typeface="Arial" panose="020B0604020202020204" pitchFamily="34" charset="0"/>
              <a:buChar char="•"/>
            </a:pPr>
            <a:endParaRPr lang="nl-BE" sz="2000" dirty="0"/>
          </a:p>
        </p:txBody>
      </p:sp>
    </p:spTree>
    <p:extLst>
      <p:ext uri="{BB962C8B-B14F-4D97-AF65-F5344CB8AC3E}">
        <p14:creationId xmlns:p14="http://schemas.microsoft.com/office/powerpoint/2010/main" val="1378209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2" name="Picture 4"/>
          <p:cNvPicPr>
            <a:picLocks noChangeAspect="1"/>
          </p:cNvPicPr>
          <p:nvPr/>
        </p:nvPicPr>
        <p:blipFill>
          <a:blip r:embed="rId3" cstate="print"/>
          <a:srcRect/>
          <a:stretch>
            <a:fillRect/>
          </a:stretch>
        </p:blipFill>
        <p:spPr bwMode="auto">
          <a:xfrm>
            <a:off x="1703513" y="1772816"/>
            <a:ext cx="2659288" cy="2376264"/>
          </a:xfrm>
          <a:prstGeom prst="rect">
            <a:avLst/>
          </a:prstGeom>
          <a:noFill/>
          <a:ln w="25400">
            <a:solidFill>
              <a:srgbClr val="4472C4"/>
            </a:solidFill>
            <a:miter lim="800000"/>
            <a:headEnd/>
            <a:tailEnd/>
          </a:ln>
          <a:effectLst/>
        </p:spPr>
      </p:pic>
      <p:grpSp>
        <p:nvGrpSpPr>
          <p:cNvPr id="3" name="Groeperen 2"/>
          <p:cNvGrpSpPr/>
          <p:nvPr/>
        </p:nvGrpSpPr>
        <p:grpSpPr>
          <a:xfrm>
            <a:off x="4583835" y="1772816"/>
            <a:ext cx="4976399" cy="3888432"/>
            <a:chOff x="3484034" y="1701056"/>
            <a:chExt cx="5568244" cy="5040312"/>
          </a:xfrm>
        </p:grpSpPr>
        <p:pic>
          <p:nvPicPr>
            <p:cNvPr id="242693" name="Picture 5" descr="biopsy3"/>
            <p:cNvPicPr>
              <a:picLocks noChangeAspect="1" noChangeArrowheads="1"/>
            </p:cNvPicPr>
            <p:nvPr/>
          </p:nvPicPr>
          <p:blipFill>
            <a:blip r:embed="rId4" cstate="print"/>
            <a:srcRect/>
            <a:stretch>
              <a:fillRect/>
            </a:stretch>
          </p:blipFill>
          <p:spPr bwMode="auto">
            <a:xfrm>
              <a:off x="3484034" y="1701056"/>
              <a:ext cx="2573867" cy="5040312"/>
            </a:xfrm>
            <a:prstGeom prst="rect">
              <a:avLst/>
            </a:prstGeom>
            <a:noFill/>
            <a:ln w="9525">
              <a:solidFill>
                <a:srgbClr val="FFFF00"/>
              </a:solidFill>
              <a:miter lim="800000"/>
              <a:headEnd/>
              <a:tailEnd/>
            </a:ln>
            <a:effectLst/>
          </p:spPr>
        </p:pic>
        <p:pic>
          <p:nvPicPr>
            <p:cNvPr id="242694" name="Picture 6" descr="1812-2006 fp cd11b x 200"/>
            <p:cNvPicPr>
              <a:picLocks noChangeAspect="1" noChangeArrowheads="1"/>
            </p:cNvPicPr>
            <p:nvPr/>
          </p:nvPicPr>
          <p:blipFill>
            <a:blip r:embed="rId5" cstate="print"/>
            <a:srcRect/>
            <a:stretch>
              <a:fillRect/>
            </a:stretch>
          </p:blipFill>
          <p:spPr bwMode="auto">
            <a:xfrm>
              <a:off x="6273800" y="3717180"/>
              <a:ext cx="2778478" cy="3024188"/>
            </a:xfrm>
            <a:prstGeom prst="rect">
              <a:avLst/>
            </a:prstGeom>
            <a:noFill/>
            <a:ln w="9525">
              <a:solidFill>
                <a:schemeClr val="tx1"/>
              </a:solidFill>
              <a:miter lim="800000"/>
              <a:headEnd/>
              <a:tailEnd/>
            </a:ln>
          </p:spPr>
        </p:pic>
        <p:sp>
          <p:nvSpPr>
            <p:cNvPr id="242695" name="Line 7"/>
            <p:cNvSpPr>
              <a:spLocks noChangeShapeType="1"/>
            </p:cNvSpPr>
            <p:nvPr/>
          </p:nvSpPr>
          <p:spPr bwMode="auto">
            <a:xfrm flipV="1">
              <a:off x="5337189" y="3754516"/>
              <a:ext cx="926824" cy="653374"/>
            </a:xfrm>
            <a:prstGeom prst="line">
              <a:avLst/>
            </a:prstGeom>
            <a:noFill/>
            <a:ln w="25400">
              <a:solidFill>
                <a:schemeClr val="accent1"/>
              </a:solidFill>
              <a:round/>
              <a:headEnd/>
              <a:tailEnd/>
            </a:ln>
            <a:effectLst/>
          </p:spPr>
          <p:txBody>
            <a:bodyPr/>
            <a:lstStyle/>
            <a:p>
              <a:endParaRPr lang="en-US"/>
            </a:p>
          </p:txBody>
        </p:sp>
        <p:sp>
          <p:nvSpPr>
            <p:cNvPr id="242696" name="Line 8"/>
            <p:cNvSpPr>
              <a:spLocks noChangeShapeType="1"/>
            </p:cNvSpPr>
            <p:nvPr/>
          </p:nvSpPr>
          <p:spPr bwMode="auto">
            <a:xfrm>
              <a:off x="5337189" y="4594568"/>
              <a:ext cx="966863" cy="2146800"/>
            </a:xfrm>
            <a:prstGeom prst="line">
              <a:avLst/>
            </a:prstGeom>
            <a:noFill/>
            <a:ln w="25400">
              <a:solidFill>
                <a:schemeClr val="accent1"/>
              </a:solidFill>
              <a:round/>
              <a:headEnd/>
              <a:tailEnd/>
            </a:ln>
            <a:effectLst/>
          </p:spPr>
          <p:txBody>
            <a:bodyPr/>
            <a:lstStyle/>
            <a:p>
              <a:endParaRPr lang="en-US"/>
            </a:p>
          </p:txBody>
        </p:sp>
      </p:grpSp>
      <p:sp>
        <p:nvSpPr>
          <p:cNvPr id="7" name="Titel 6"/>
          <p:cNvSpPr>
            <a:spLocks noGrp="1"/>
          </p:cNvSpPr>
          <p:nvPr>
            <p:ph type="title"/>
          </p:nvPr>
        </p:nvSpPr>
        <p:spPr/>
        <p:txBody>
          <a:bodyPr>
            <a:normAutofit/>
          </a:bodyPr>
          <a:lstStyle/>
          <a:p>
            <a:r>
              <a:rPr lang="en-US" dirty="0"/>
              <a:t>Cardiac biopsies (pathology/virology)</a:t>
            </a:r>
          </a:p>
        </p:txBody>
      </p:sp>
      <p:sp>
        <p:nvSpPr>
          <p:cNvPr id="2" name="Tekstvak 1"/>
          <p:cNvSpPr txBox="1"/>
          <p:nvPr/>
        </p:nvSpPr>
        <p:spPr>
          <a:xfrm>
            <a:off x="6960651" y="1819857"/>
            <a:ext cx="3754554" cy="1477328"/>
          </a:xfrm>
          <a:prstGeom prst="rect">
            <a:avLst/>
          </a:prstGeom>
          <a:noFill/>
        </p:spPr>
        <p:txBody>
          <a:bodyPr wrap="none" rtlCol="0">
            <a:spAutoFit/>
          </a:bodyPr>
          <a:lstStyle/>
          <a:p>
            <a:r>
              <a:rPr lang="en-GB" b="1" u="sng" dirty="0"/>
              <a:t>Inflammation</a:t>
            </a:r>
            <a:r>
              <a:rPr lang="en-GB" b="1" dirty="0"/>
              <a:t>: CD3, 4, 8, 45, -68/mm</a:t>
            </a:r>
            <a:r>
              <a:rPr lang="en-GB" baseline="30000" dirty="0"/>
              <a:t>2</a:t>
            </a:r>
          </a:p>
          <a:p>
            <a:r>
              <a:rPr lang="en-GB" u="sng" dirty="0"/>
              <a:t>Viruses: </a:t>
            </a:r>
            <a:r>
              <a:rPr lang="en-GB" dirty="0"/>
              <a:t>PVB19, HHV4, HHV6, EV</a:t>
            </a:r>
          </a:p>
          <a:p>
            <a:r>
              <a:rPr lang="en-GB" u="sng" dirty="0"/>
              <a:t>Storage diseases</a:t>
            </a:r>
            <a:endParaRPr lang="en-GB" dirty="0"/>
          </a:p>
          <a:p>
            <a:r>
              <a:rPr lang="en-GB" u="sng" dirty="0"/>
              <a:t>Cardiotoxicity</a:t>
            </a:r>
          </a:p>
          <a:p>
            <a:r>
              <a:rPr lang="en-GB" u="sng" dirty="0"/>
              <a:t>Fibrosis</a:t>
            </a:r>
          </a:p>
        </p:txBody>
      </p:sp>
      <p:sp>
        <p:nvSpPr>
          <p:cNvPr id="4" name="Tekstvak 3">
            <a:extLst>
              <a:ext uri="{FF2B5EF4-FFF2-40B4-BE49-F238E27FC236}">
                <a16:creationId xmlns:a16="http://schemas.microsoft.com/office/drawing/2014/main" id="{E5EE781D-2FD9-4C4A-B514-15BB6B6204F7}"/>
              </a:ext>
            </a:extLst>
          </p:cNvPr>
          <p:cNvSpPr txBox="1"/>
          <p:nvPr/>
        </p:nvSpPr>
        <p:spPr>
          <a:xfrm>
            <a:off x="2370161" y="6277969"/>
            <a:ext cx="2471574" cy="369332"/>
          </a:xfrm>
          <a:prstGeom prst="rect">
            <a:avLst/>
          </a:prstGeom>
          <a:noFill/>
        </p:spPr>
        <p:txBody>
          <a:bodyPr wrap="none" rtlCol="0">
            <a:spAutoFit/>
          </a:bodyPr>
          <a:lstStyle/>
          <a:p>
            <a:r>
              <a:rPr lang="nl-BE" dirty="0"/>
              <a:t>Complication rate: 0,3 %</a:t>
            </a:r>
          </a:p>
        </p:txBody>
      </p:sp>
    </p:spTree>
    <p:extLst>
      <p:ext uri="{BB962C8B-B14F-4D97-AF65-F5344CB8AC3E}">
        <p14:creationId xmlns:p14="http://schemas.microsoft.com/office/powerpoint/2010/main" val="310559711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27B6C5-BF35-960A-2E56-BE9B26747345}"/>
              </a:ext>
            </a:extLst>
          </p:cNvPr>
          <p:cNvSpPr>
            <a:spLocks noGrp="1"/>
          </p:cNvSpPr>
          <p:nvPr>
            <p:ph type="title"/>
          </p:nvPr>
        </p:nvSpPr>
        <p:spPr/>
        <p:txBody>
          <a:bodyPr/>
          <a:lstStyle/>
          <a:p>
            <a:r>
              <a:rPr lang="nl-BE" dirty="0"/>
              <a:t>Cardiomyopathies: genetics and second hit </a:t>
            </a:r>
          </a:p>
        </p:txBody>
      </p:sp>
      <p:sp>
        <p:nvSpPr>
          <p:cNvPr id="5" name="Tijdelijke aanduiding voor inhoud 4">
            <a:extLst>
              <a:ext uri="{FF2B5EF4-FFF2-40B4-BE49-F238E27FC236}">
                <a16:creationId xmlns:a16="http://schemas.microsoft.com/office/drawing/2014/main" id="{C00BC3FA-95E3-857A-3B08-3C0B7DBCF481}"/>
              </a:ext>
            </a:extLst>
          </p:cNvPr>
          <p:cNvSpPr>
            <a:spLocks noGrp="1"/>
          </p:cNvSpPr>
          <p:nvPr>
            <p:ph idx="1"/>
          </p:nvPr>
        </p:nvSpPr>
        <p:spPr/>
        <p:txBody>
          <a:bodyPr>
            <a:normAutofit fontScale="92500" lnSpcReduction="10000"/>
          </a:bodyPr>
          <a:lstStyle/>
          <a:p>
            <a:pPr>
              <a:lnSpc>
                <a:spcPct val="150000"/>
              </a:lnSpc>
            </a:pPr>
            <a:r>
              <a:rPr lang="nl-BE" dirty="0"/>
              <a:t>Second hits: gene-environmental interactions</a:t>
            </a:r>
          </a:p>
          <a:p>
            <a:pPr>
              <a:lnSpc>
                <a:spcPct val="150000"/>
              </a:lnSpc>
            </a:pPr>
            <a:r>
              <a:rPr lang="nl-BE" dirty="0"/>
              <a:t>Hypertrophic cardiomyopathy</a:t>
            </a:r>
          </a:p>
          <a:p>
            <a:pPr>
              <a:lnSpc>
                <a:spcPct val="150000"/>
              </a:lnSpc>
            </a:pPr>
            <a:r>
              <a:rPr lang="nl-BE" dirty="0"/>
              <a:t>Arrhythmogenic cardiomyopathy</a:t>
            </a:r>
          </a:p>
          <a:p>
            <a:pPr>
              <a:lnSpc>
                <a:spcPct val="150000"/>
              </a:lnSpc>
            </a:pPr>
            <a:r>
              <a:rPr lang="nl-BE" dirty="0"/>
              <a:t>Dilated cardiomyopathy</a:t>
            </a:r>
          </a:p>
          <a:p>
            <a:pPr lvl="1">
              <a:lnSpc>
                <a:spcPct val="150000"/>
              </a:lnSpc>
            </a:pPr>
            <a:r>
              <a:rPr lang="nl-BE" dirty="0"/>
              <a:t>Case of peripartum CMP</a:t>
            </a:r>
          </a:p>
          <a:p>
            <a:pPr lvl="1">
              <a:lnSpc>
                <a:spcPct val="150000"/>
              </a:lnSpc>
            </a:pPr>
            <a:r>
              <a:rPr lang="nl-BE" dirty="0"/>
              <a:t>Case of myocarditis </a:t>
            </a:r>
            <a:r>
              <a:rPr lang="nl-BE" dirty="0">
                <a:sym typeface="Wingdings" pitchFamily="2" charset="2"/>
              </a:rPr>
              <a:t> CMP</a:t>
            </a:r>
          </a:p>
          <a:p>
            <a:pPr lvl="1">
              <a:lnSpc>
                <a:spcPct val="150000"/>
              </a:lnSpc>
            </a:pPr>
            <a:r>
              <a:rPr lang="nl-BE" dirty="0">
                <a:sym typeface="Wingdings" pitchFamily="2" charset="2"/>
              </a:rPr>
              <a:t>Case of auto-immune  CMP</a:t>
            </a:r>
          </a:p>
        </p:txBody>
      </p:sp>
      <p:sp>
        <p:nvSpPr>
          <p:cNvPr id="2" name="Tekstvak 1">
            <a:extLst>
              <a:ext uri="{FF2B5EF4-FFF2-40B4-BE49-F238E27FC236}">
                <a16:creationId xmlns:a16="http://schemas.microsoft.com/office/drawing/2014/main" id="{5EB65EE6-02B5-9C63-13F2-A9ACCC1F387C}"/>
              </a:ext>
            </a:extLst>
          </p:cNvPr>
          <p:cNvSpPr txBox="1"/>
          <p:nvPr/>
        </p:nvSpPr>
        <p:spPr>
          <a:xfrm>
            <a:off x="5375564" y="5166989"/>
            <a:ext cx="6301725" cy="1200329"/>
          </a:xfrm>
          <a:prstGeom prst="rect">
            <a:avLst/>
          </a:prstGeom>
          <a:noFill/>
          <a:ln>
            <a:solidFill>
              <a:srgbClr val="FF0000"/>
            </a:solidFill>
          </a:ln>
        </p:spPr>
        <p:txBody>
          <a:bodyPr wrap="none" rtlCol="0">
            <a:spAutoFit/>
          </a:bodyPr>
          <a:lstStyle/>
          <a:p>
            <a:pPr marL="342900" indent="-342900">
              <a:buAutoNum type="arabicPeriod"/>
            </a:pPr>
            <a:r>
              <a:rPr lang="nl-BE" sz="2400" dirty="0"/>
              <a:t>Why me? Diagnosis!</a:t>
            </a:r>
          </a:p>
          <a:p>
            <a:pPr marL="342900" indent="-342900">
              <a:buAutoNum type="arabicPeriod"/>
            </a:pPr>
            <a:r>
              <a:rPr lang="nl-BE" sz="2400" dirty="0"/>
              <a:t>ICD indication (LMNA, RBM20, PLN)</a:t>
            </a:r>
          </a:p>
          <a:p>
            <a:pPr marL="342900" indent="-342900">
              <a:buAutoNum type="arabicPeriod"/>
            </a:pPr>
            <a:r>
              <a:rPr lang="nl-BE" sz="2400" dirty="0"/>
              <a:t>Family members: early diagnosis &amp; treatment</a:t>
            </a:r>
          </a:p>
        </p:txBody>
      </p:sp>
    </p:spTree>
    <p:extLst>
      <p:ext uri="{BB962C8B-B14F-4D97-AF65-F5344CB8AC3E}">
        <p14:creationId xmlns:p14="http://schemas.microsoft.com/office/powerpoint/2010/main" val="3753344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2" y="365130"/>
            <a:ext cx="8332471" cy="1325563"/>
          </a:xfrm>
        </p:spPr>
        <p:txBody>
          <a:bodyPr>
            <a:normAutofit/>
          </a:bodyPr>
          <a:lstStyle/>
          <a:p>
            <a:r>
              <a:rPr lang="en-GB" dirty="0"/>
              <a:t>Treatment of inherited DCM ?</a:t>
            </a:r>
          </a:p>
        </p:txBody>
      </p:sp>
      <p:sp>
        <p:nvSpPr>
          <p:cNvPr id="3" name="Tijdelijke aanduiding voor inhoud 2"/>
          <p:cNvSpPr>
            <a:spLocks noGrp="1"/>
          </p:cNvSpPr>
          <p:nvPr>
            <p:ph idx="1"/>
          </p:nvPr>
        </p:nvSpPr>
        <p:spPr>
          <a:xfrm>
            <a:off x="603399" y="1669759"/>
            <a:ext cx="8135308" cy="4802179"/>
          </a:xfrm>
        </p:spPr>
        <p:txBody>
          <a:bodyPr>
            <a:normAutofit fontScale="85000" lnSpcReduction="20000"/>
          </a:bodyPr>
          <a:lstStyle/>
          <a:p>
            <a:pPr>
              <a:lnSpc>
                <a:spcPct val="150000"/>
              </a:lnSpc>
            </a:pPr>
            <a:r>
              <a:rPr lang="en-GB" dirty="0"/>
              <a:t>Gene mutation: 30 % of familial, 15 % non-familial </a:t>
            </a:r>
          </a:p>
          <a:p>
            <a:pPr lvl="1">
              <a:lnSpc>
                <a:spcPct val="150000"/>
              </a:lnSpc>
            </a:pPr>
            <a:r>
              <a:rPr lang="en-GB" dirty="0"/>
              <a:t>R/ based on molecular profile</a:t>
            </a:r>
          </a:p>
          <a:p>
            <a:pPr lvl="1">
              <a:lnSpc>
                <a:spcPct val="150000"/>
              </a:lnSpc>
            </a:pPr>
            <a:r>
              <a:rPr lang="en-GB" dirty="0"/>
              <a:t>R/ gene therapy</a:t>
            </a:r>
          </a:p>
          <a:p>
            <a:pPr lvl="2">
              <a:lnSpc>
                <a:spcPct val="150000"/>
              </a:lnSpc>
            </a:pPr>
            <a:r>
              <a:rPr lang="en-GB" dirty="0"/>
              <a:t>AAV- overexpression</a:t>
            </a:r>
          </a:p>
          <a:p>
            <a:pPr lvl="2">
              <a:lnSpc>
                <a:spcPct val="150000"/>
              </a:lnSpc>
            </a:pPr>
            <a:r>
              <a:rPr lang="en-GB" dirty="0"/>
              <a:t>siRNA- gene silencing</a:t>
            </a:r>
          </a:p>
          <a:p>
            <a:pPr lvl="2">
              <a:lnSpc>
                <a:spcPct val="150000"/>
              </a:lnSpc>
            </a:pPr>
            <a:r>
              <a:rPr lang="en-GB" dirty="0"/>
              <a:t>Crispr-Cas gene editing </a:t>
            </a:r>
          </a:p>
          <a:p>
            <a:pPr>
              <a:lnSpc>
                <a:spcPct val="150000"/>
              </a:lnSpc>
            </a:pPr>
            <a:r>
              <a:rPr lang="en-GB" dirty="0"/>
              <a:t>Challenge: </a:t>
            </a:r>
          </a:p>
          <a:p>
            <a:pPr lvl="1">
              <a:lnSpc>
                <a:spcPct val="150000"/>
              </a:lnSpc>
            </a:pPr>
            <a:r>
              <a:rPr lang="en-GB" dirty="0"/>
              <a:t>Cardiac (CMP) delivery </a:t>
            </a:r>
          </a:p>
          <a:p>
            <a:pPr lvl="1">
              <a:lnSpc>
                <a:spcPct val="150000"/>
              </a:lnSpc>
            </a:pPr>
            <a:r>
              <a:rPr lang="en-GB" dirty="0"/>
              <a:t>Immune response</a:t>
            </a:r>
          </a:p>
          <a:p>
            <a:pPr lvl="1">
              <a:lnSpc>
                <a:spcPct val="150000"/>
              </a:lnSpc>
            </a:pPr>
            <a:r>
              <a:rPr lang="en-GB" dirty="0"/>
              <a:t>Safety</a:t>
            </a:r>
          </a:p>
          <a:p>
            <a:pPr marL="457189" lvl="1" indent="0">
              <a:lnSpc>
                <a:spcPct val="150000"/>
              </a:lnSpc>
              <a:buNone/>
            </a:pPr>
            <a:endParaRPr lang="en-GB" dirty="0"/>
          </a:p>
          <a:p>
            <a:pPr marL="457189" lvl="1" indent="0">
              <a:lnSpc>
                <a:spcPct val="150000"/>
              </a:lnSpc>
              <a:buNone/>
            </a:pPr>
            <a:endParaRPr lang="en-GB" dirty="0"/>
          </a:p>
        </p:txBody>
      </p:sp>
      <p:sp>
        <p:nvSpPr>
          <p:cNvPr id="6" name="Tekstvak 5">
            <a:extLst>
              <a:ext uri="{FF2B5EF4-FFF2-40B4-BE49-F238E27FC236}">
                <a16:creationId xmlns:a16="http://schemas.microsoft.com/office/drawing/2014/main" id="{42400493-13EE-0C36-AAC6-8843EA239A53}"/>
              </a:ext>
            </a:extLst>
          </p:cNvPr>
          <p:cNvSpPr txBox="1"/>
          <p:nvPr/>
        </p:nvSpPr>
        <p:spPr>
          <a:xfrm>
            <a:off x="5874328" y="6492871"/>
            <a:ext cx="4422173" cy="338554"/>
          </a:xfrm>
          <a:prstGeom prst="rect">
            <a:avLst/>
          </a:prstGeom>
          <a:noFill/>
        </p:spPr>
        <p:txBody>
          <a:bodyPr wrap="none" rtlCol="0">
            <a:spAutoFit/>
          </a:bodyPr>
          <a:lstStyle/>
          <a:p>
            <a:r>
              <a:rPr lang="nl-BE" sz="1600" dirty="0"/>
              <a:t>Stroeks S. </a:t>
            </a:r>
            <a:r>
              <a:rPr lang="nl-BE" sz="1600" i="1" dirty="0"/>
              <a:t>Genet Med. 2021 </a:t>
            </a:r>
            <a:r>
              <a:rPr lang="nl-BE" sz="1600" dirty="0"/>
              <a:t>Nov;23(11):2186-2193</a:t>
            </a:r>
          </a:p>
        </p:txBody>
      </p:sp>
      <p:grpSp>
        <p:nvGrpSpPr>
          <p:cNvPr id="4" name="Groep 3">
            <a:extLst>
              <a:ext uri="{FF2B5EF4-FFF2-40B4-BE49-F238E27FC236}">
                <a16:creationId xmlns:a16="http://schemas.microsoft.com/office/drawing/2014/main" id="{16DC0145-CF10-A379-F8D9-1F41958ABA0C}"/>
              </a:ext>
            </a:extLst>
          </p:cNvPr>
          <p:cNvGrpSpPr/>
          <p:nvPr/>
        </p:nvGrpSpPr>
        <p:grpSpPr>
          <a:xfrm>
            <a:off x="6927272" y="2466109"/>
            <a:ext cx="4253346" cy="3338946"/>
            <a:chOff x="0" y="0"/>
            <a:chExt cx="11128483" cy="6879928"/>
          </a:xfrm>
        </p:grpSpPr>
        <p:sp>
          <p:nvSpPr>
            <p:cNvPr id="5" name="CustomShape 1">
              <a:extLst>
                <a:ext uri="{FF2B5EF4-FFF2-40B4-BE49-F238E27FC236}">
                  <a16:creationId xmlns:a16="http://schemas.microsoft.com/office/drawing/2014/main" id="{61302CE2-A977-F2C4-7453-B85E05911301}"/>
                </a:ext>
              </a:extLst>
            </p:cNvPr>
            <p:cNvSpPr/>
            <p:nvPr/>
          </p:nvSpPr>
          <p:spPr>
            <a:xfrm>
              <a:off x="0" y="0"/>
              <a:ext cx="9142200" cy="531720"/>
            </a:xfrm>
            <a:prstGeom prst="rect">
              <a:avLst/>
            </a:prstGeom>
            <a:noFill/>
            <a:ln>
              <a:noFill/>
            </a:ln>
          </p:spPr>
          <p:style>
            <a:lnRef idx="0">
              <a:scrgbClr r="0" g="0" b="0"/>
            </a:lnRef>
            <a:fillRef idx="0">
              <a:scrgbClr r="0" g="0" b="0"/>
            </a:fillRef>
            <a:effectRef idx="0">
              <a:scrgbClr r="0" g="0" b="0"/>
            </a:effectRef>
            <a:fontRef idx="minor"/>
          </p:style>
          <p:txBody>
            <a:bodyPr/>
            <a:lstStyle/>
            <a:p>
              <a:endParaRPr lang="nl-BE"/>
            </a:p>
          </p:txBody>
        </p:sp>
        <p:pic>
          <p:nvPicPr>
            <p:cNvPr id="8" name="Picture 135">
              <a:extLst>
                <a:ext uri="{FF2B5EF4-FFF2-40B4-BE49-F238E27FC236}">
                  <a16:creationId xmlns:a16="http://schemas.microsoft.com/office/drawing/2014/main" id="{DC5E6355-A628-FACF-4907-1A41E1B7C099}"/>
                </a:ext>
              </a:extLst>
            </p:cNvPr>
            <p:cNvPicPr/>
            <p:nvPr/>
          </p:nvPicPr>
          <p:blipFill>
            <a:blip r:embed="rId3"/>
            <a:srcRect t="18985"/>
            <a:stretch/>
          </p:blipFill>
          <p:spPr>
            <a:xfrm>
              <a:off x="792000" y="640768"/>
              <a:ext cx="7702560" cy="6239160"/>
            </a:xfrm>
            <a:prstGeom prst="rect">
              <a:avLst/>
            </a:prstGeom>
            <a:ln>
              <a:noFill/>
            </a:ln>
          </p:spPr>
        </p:pic>
        <p:sp>
          <p:nvSpPr>
            <p:cNvPr id="10" name="Ovaal 9">
              <a:extLst>
                <a:ext uri="{FF2B5EF4-FFF2-40B4-BE49-F238E27FC236}">
                  <a16:creationId xmlns:a16="http://schemas.microsoft.com/office/drawing/2014/main" id="{DD4FF0C0-0656-A3C0-8CE1-EEA66CE01FE0}"/>
                </a:ext>
              </a:extLst>
            </p:cNvPr>
            <p:cNvSpPr/>
            <p:nvPr/>
          </p:nvSpPr>
          <p:spPr>
            <a:xfrm>
              <a:off x="3815016" y="908720"/>
              <a:ext cx="3205256" cy="1440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11" name="Ovaal 10">
              <a:extLst>
                <a:ext uri="{FF2B5EF4-FFF2-40B4-BE49-F238E27FC236}">
                  <a16:creationId xmlns:a16="http://schemas.microsoft.com/office/drawing/2014/main" id="{958E3F6E-416D-B93A-F235-3B1F8CF54D47}"/>
                </a:ext>
              </a:extLst>
            </p:cNvPr>
            <p:cNvSpPr/>
            <p:nvPr/>
          </p:nvSpPr>
          <p:spPr>
            <a:xfrm>
              <a:off x="5508104" y="2903679"/>
              <a:ext cx="1368152" cy="1440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14" name="Ovaal 13">
              <a:extLst>
                <a:ext uri="{FF2B5EF4-FFF2-40B4-BE49-F238E27FC236}">
                  <a16:creationId xmlns:a16="http://schemas.microsoft.com/office/drawing/2014/main" id="{948C3048-D31A-9BE7-C362-43BBEE0C66D9}"/>
                </a:ext>
              </a:extLst>
            </p:cNvPr>
            <p:cNvSpPr/>
            <p:nvPr/>
          </p:nvSpPr>
          <p:spPr>
            <a:xfrm rot="19146660">
              <a:off x="4742386" y="3749017"/>
              <a:ext cx="1164436" cy="23762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15" name="Tekstvak 14">
              <a:extLst>
                <a:ext uri="{FF2B5EF4-FFF2-40B4-BE49-F238E27FC236}">
                  <a16:creationId xmlns:a16="http://schemas.microsoft.com/office/drawing/2014/main" id="{047B49AD-00E0-4DE7-93E1-D61027120755}"/>
                </a:ext>
              </a:extLst>
            </p:cNvPr>
            <p:cNvSpPr txBox="1"/>
            <p:nvPr/>
          </p:nvSpPr>
          <p:spPr>
            <a:xfrm>
              <a:off x="6100586" y="2043980"/>
              <a:ext cx="5027897" cy="806770"/>
            </a:xfrm>
            <a:prstGeom prst="rect">
              <a:avLst/>
            </a:prstGeom>
            <a:noFill/>
          </p:spPr>
          <p:txBody>
            <a:bodyPr wrap="none" rtlCol="0">
              <a:spAutoFit/>
            </a:bodyPr>
            <a:lstStyle/>
            <a:p>
              <a:r>
                <a:rPr lang="nl-BE" sz="1200" b="1" dirty="0">
                  <a:solidFill>
                    <a:srgbClr val="0070C0"/>
                  </a:solidFill>
                </a:rPr>
                <a:t>TITIN tv 1 (responsers)</a:t>
              </a:r>
            </a:p>
          </p:txBody>
        </p:sp>
        <p:sp>
          <p:nvSpPr>
            <p:cNvPr id="16" name="Tekstvak 15">
              <a:extLst>
                <a:ext uri="{FF2B5EF4-FFF2-40B4-BE49-F238E27FC236}">
                  <a16:creationId xmlns:a16="http://schemas.microsoft.com/office/drawing/2014/main" id="{BC3E51C3-340A-A704-7B69-28F2328773BF}"/>
                </a:ext>
              </a:extLst>
            </p:cNvPr>
            <p:cNvSpPr txBox="1"/>
            <p:nvPr/>
          </p:nvSpPr>
          <p:spPr>
            <a:xfrm>
              <a:off x="6192179" y="5049326"/>
              <a:ext cx="2631916" cy="806770"/>
            </a:xfrm>
            <a:prstGeom prst="rect">
              <a:avLst/>
            </a:prstGeom>
            <a:noFill/>
          </p:spPr>
          <p:txBody>
            <a:bodyPr wrap="none" rtlCol="0">
              <a:spAutoFit/>
            </a:bodyPr>
            <a:lstStyle/>
            <a:p>
              <a:r>
                <a:rPr lang="nl-BE" sz="1200" b="1" dirty="0">
                  <a:solidFill>
                    <a:srgbClr val="0070C0"/>
                  </a:solidFill>
                </a:rPr>
                <a:t>Lamin A/C</a:t>
              </a:r>
            </a:p>
          </p:txBody>
        </p:sp>
        <p:sp>
          <p:nvSpPr>
            <p:cNvPr id="17" name="Tekstvak 16">
              <a:extLst>
                <a:ext uri="{FF2B5EF4-FFF2-40B4-BE49-F238E27FC236}">
                  <a16:creationId xmlns:a16="http://schemas.microsoft.com/office/drawing/2014/main" id="{35544849-3A3C-6A98-3112-0100574A1589}"/>
                </a:ext>
              </a:extLst>
            </p:cNvPr>
            <p:cNvSpPr txBox="1"/>
            <p:nvPr/>
          </p:nvSpPr>
          <p:spPr>
            <a:xfrm>
              <a:off x="6652346" y="3451183"/>
              <a:ext cx="3651462" cy="1344616"/>
            </a:xfrm>
            <a:prstGeom prst="rect">
              <a:avLst/>
            </a:prstGeom>
            <a:noFill/>
          </p:spPr>
          <p:txBody>
            <a:bodyPr wrap="none" rtlCol="0">
              <a:spAutoFit/>
            </a:bodyPr>
            <a:lstStyle/>
            <a:p>
              <a:r>
                <a:rPr lang="nl-BE" sz="1200" b="1" dirty="0">
                  <a:solidFill>
                    <a:srgbClr val="0070C0"/>
                  </a:solidFill>
                </a:rPr>
                <a:t>TITIN tv 2 (non-</a:t>
              </a:r>
            </a:p>
            <a:p>
              <a:r>
                <a:rPr lang="nl-BE" sz="1200" b="1" dirty="0">
                  <a:solidFill>
                    <a:srgbClr val="0070C0"/>
                  </a:solidFill>
                </a:rPr>
                <a:t>Responders)</a:t>
              </a:r>
            </a:p>
          </p:txBody>
        </p:sp>
        <p:sp>
          <p:nvSpPr>
            <p:cNvPr id="18" name="Tekstvak 17">
              <a:extLst>
                <a:ext uri="{FF2B5EF4-FFF2-40B4-BE49-F238E27FC236}">
                  <a16:creationId xmlns:a16="http://schemas.microsoft.com/office/drawing/2014/main" id="{3152FC77-F1FE-791B-E61E-69A034FB8904}"/>
                </a:ext>
              </a:extLst>
            </p:cNvPr>
            <p:cNvSpPr txBox="1"/>
            <p:nvPr/>
          </p:nvSpPr>
          <p:spPr>
            <a:xfrm>
              <a:off x="1533762" y="3709079"/>
              <a:ext cx="3275077" cy="1344616"/>
            </a:xfrm>
            <a:prstGeom prst="rect">
              <a:avLst/>
            </a:prstGeom>
            <a:noFill/>
          </p:spPr>
          <p:txBody>
            <a:bodyPr wrap="none" rtlCol="0">
              <a:spAutoFit/>
            </a:bodyPr>
            <a:lstStyle/>
            <a:p>
              <a:r>
                <a:rPr lang="nl-BE" sz="1200" b="1" dirty="0">
                  <a:solidFill>
                    <a:srgbClr val="0070C0"/>
                  </a:solidFill>
                </a:rPr>
                <a:t>Other genetic</a:t>
              </a:r>
            </a:p>
            <a:p>
              <a:r>
                <a:rPr lang="nl-BE" sz="1200" b="1" dirty="0">
                  <a:solidFill>
                    <a:srgbClr val="0070C0"/>
                  </a:solidFill>
                </a:rPr>
                <a:t>DCM</a:t>
              </a:r>
            </a:p>
          </p:txBody>
        </p:sp>
        <p:pic>
          <p:nvPicPr>
            <p:cNvPr id="20" name="Picture 3">
              <a:extLst>
                <a:ext uri="{FF2B5EF4-FFF2-40B4-BE49-F238E27FC236}">
                  <a16:creationId xmlns:a16="http://schemas.microsoft.com/office/drawing/2014/main" id="{CF4962FF-1631-7FF8-48CD-D182EB2381F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66069" y="4240797"/>
              <a:ext cx="1203016" cy="1024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36501669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F5815F-08E3-AC68-2B71-A6C98E431F93}"/>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623A632E-C525-7F96-707F-6F7B9F31BB8B}"/>
              </a:ext>
            </a:extLst>
          </p:cNvPr>
          <p:cNvSpPr>
            <a:spLocks noGrp="1"/>
          </p:cNvSpPr>
          <p:nvPr>
            <p:ph idx="1"/>
          </p:nvPr>
        </p:nvSpPr>
        <p:spPr/>
        <p:txBody>
          <a:bodyPr/>
          <a:lstStyle/>
          <a:p>
            <a:endParaRPr lang="nl-BE"/>
          </a:p>
        </p:txBody>
      </p:sp>
      <p:grpSp>
        <p:nvGrpSpPr>
          <p:cNvPr id="4" name="Groep 3">
            <a:extLst>
              <a:ext uri="{FF2B5EF4-FFF2-40B4-BE49-F238E27FC236}">
                <a16:creationId xmlns:a16="http://schemas.microsoft.com/office/drawing/2014/main" id="{B85ABA32-9EF1-D2E0-C85A-B5056D3254EE}"/>
              </a:ext>
            </a:extLst>
          </p:cNvPr>
          <p:cNvGrpSpPr/>
          <p:nvPr/>
        </p:nvGrpSpPr>
        <p:grpSpPr>
          <a:xfrm>
            <a:off x="463284" y="365125"/>
            <a:ext cx="11265431" cy="5769876"/>
            <a:chOff x="463284" y="544062"/>
            <a:chExt cx="11265431" cy="5769876"/>
          </a:xfrm>
        </p:grpSpPr>
        <p:pic>
          <p:nvPicPr>
            <p:cNvPr id="5" name="Afbeelding 4" descr="Afbeelding met diagram&#10;&#10;Automatisch gegenereerde beschrijving">
              <a:extLst>
                <a:ext uri="{FF2B5EF4-FFF2-40B4-BE49-F238E27FC236}">
                  <a16:creationId xmlns:a16="http://schemas.microsoft.com/office/drawing/2014/main" id="{5B7DD521-C94E-F908-EE56-D32CE45DC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84" y="544062"/>
              <a:ext cx="11265431" cy="5769876"/>
            </a:xfrm>
            <a:prstGeom prst="rect">
              <a:avLst/>
            </a:prstGeom>
          </p:spPr>
        </p:pic>
        <p:pic>
          <p:nvPicPr>
            <p:cNvPr id="6" name="Afbeelding 5" descr="Afbeelding met diagram&#10;&#10;Automatisch gegenereerde beschrijving">
              <a:extLst>
                <a:ext uri="{FF2B5EF4-FFF2-40B4-BE49-F238E27FC236}">
                  <a16:creationId xmlns:a16="http://schemas.microsoft.com/office/drawing/2014/main" id="{1709AA72-0D59-2FF3-9937-081631AEAD07}"/>
                </a:ext>
              </a:extLst>
            </p:cNvPr>
            <p:cNvPicPr>
              <a:picLocks noChangeAspect="1"/>
            </p:cNvPicPr>
            <p:nvPr/>
          </p:nvPicPr>
          <p:blipFill rotWithShape="1">
            <a:blip r:embed="rId4">
              <a:extLst>
                <a:ext uri="{28A0092B-C50C-407E-A947-70E740481C1C}">
                  <a14:useLocalDpi xmlns:a14="http://schemas.microsoft.com/office/drawing/2010/main" val="0"/>
                </a:ext>
              </a:extLst>
            </a:blip>
            <a:srcRect t="849" b="1"/>
            <a:stretch/>
          </p:blipFill>
          <p:spPr>
            <a:xfrm>
              <a:off x="644648" y="2211354"/>
              <a:ext cx="3587503" cy="3133938"/>
            </a:xfrm>
            <a:prstGeom prst="rect">
              <a:avLst/>
            </a:prstGeom>
          </p:spPr>
        </p:pic>
        <p:sp>
          <p:nvSpPr>
            <p:cNvPr id="7" name="Tekstvak 6">
              <a:extLst>
                <a:ext uri="{FF2B5EF4-FFF2-40B4-BE49-F238E27FC236}">
                  <a16:creationId xmlns:a16="http://schemas.microsoft.com/office/drawing/2014/main" id="{9B3014D8-9802-8661-A745-A357F2C7ACA7}"/>
                </a:ext>
              </a:extLst>
            </p:cNvPr>
            <p:cNvSpPr txBox="1"/>
            <p:nvPr/>
          </p:nvSpPr>
          <p:spPr>
            <a:xfrm>
              <a:off x="1884955" y="2927073"/>
              <a:ext cx="933061" cy="461665"/>
            </a:xfrm>
            <a:prstGeom prst="rect">
              <a:avLst/>
            </a:prstGeom>
            <a:noFill/>
          </p:spPr>
          <p:txBody>
            <a:bodyPr wrap="square" rtlCol="0">
              <a:spAutoFit/>
            </a:bodyPr>
            <a:lstStyle/>
            <a:p>
              <a:pPr algn="ctr"/>
              <a:r>
                <a:rPr lang="en-GB" sz="1200" b="1" dirty="0">
                  <a:latin typeface="Helvica"/>
                </a:rPr>
                <a:t>CRISPR-Cas9</a:t>
              </a:r>
              <a:endParaRPr lang="en-NL" sz="1200" b="1" dirty="0">
                <a:latin typeface="Helvica"/>
              </a:endParaRPr>
            </a:p>
          </p:txBody>
        </p:sp>
        <p:sp>
          <p:nvSpPr>
            <p:cNvPr id="8" name="Rechthoek: afgeronde hoeken 12">
              <a:extLst>
                <a:ext uri="{FF2B5EF4-FFF2-40B4-BE49-F238E27FC236}">
                  <a16:creationId xmlns:a16="http://schemas.microsoft.com/office/drawing/2014/main" id="{FEC8B051-E320-0E63-D39E-D26E05A6EDAC}"/>
                </a:ext>
              </a:extLst>
            </p:cNvPr>
            <p:cNvSpPr/>
            <p:nvPr/>
          </p:nvSpPr>
          <p:spPr>
            <a:xfrm>
              <a:off x="1469470" y="5397093"/>
              <a:ext cx="1937857" cy="721453"/>
            </a:xfrm>
            <a:prstGeom prst="roundRect">
              <a:avLst/>
            </a:prstGeom>
            <a:solidFill>
              <a:srgbClr val="F9E3E3"/>
            </a:solidFill>
            <a:ln>
              <a:solidFill>
                <a:srgbClr val="EDAE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Helvica"/>
                </a:rPr>
                <a:t>Gene correction: </a:t>
              </a:r>
            </a:p>
            <a:p>
              <a:pPr algn="ctr"/>
              <a:r>
                <a:rPr lang="en-GB" sz="1200" b="1" dirty="0">
                  <a:solidFill>
                    <a:schemeClr val="tx1"/>
                  </a:solidFill>
                  <a:latin typeface="Helvica"/>
                </a:rPr>
                <a:t>normal gene expression</a:t>
              </a:r>
              <a:endParaRPr lang="en-NL" sz="1200" b="1" dirty="0">
                <a:solidFill>
                  <a:schemeClr val="tx1"/>
                </a:solidFill>
                <a:latin typeface="Helvica"/>
              </a:endParaRPr>
            </a:p>
          </p:txBody>
        </p:sp>
        <p:sp>
          <p:nvSpPr>
            <p:cNvPr id="9" name="Tekstvak 8">
              <a:extLst>
                <a:ext uri="{FF2B5EF4-FFF2-40B4-BE49-F238E27FC236}">
                  <a16:creationId xmlns:a16="http://schemas.microsoft.com/office/drawing/2014/main" id="{65E3EE8A-829A-BA89-3E42-70442327DF7C}"/>
                </a:ext>
              </a:extLst>
            </p:cNvPr>
            <p:cNvSpPr txBox="1"/>
            <p:nvPr/>
          </p:nvSpPr>
          <p:spPr>
            <a:xfrm>
              <a:off x="1645607" y="4104457"/>
              <a:ext cx="1392573" cy="461665"/>
            </a:xfrm>
            <a:prstGeom prst="rect">
              <a:avLst/>
            </a:prstGeom>
            <a:noFill/>
          </p:spPr>
          <p:txBody>
            <a:bodyPr wrap="square" rtlCol="0">
              <a:spAutoFit/>
            </a:bodyPr>
            <a:lstStyle/>
            <a:p>
              <a:pPr algn="ctr"/>
              <a:r>
                <a:rPr lang="en-GB" sz="1200" b="1" dirty="0">
                  <a:latin typeface="Helvica"/>
                </a:rPr>
                <a:t>DCM associated gene</a:t>
              </a:r>
              <a:endParaRPr lang="en-NL" sz="1200" b="1" dirty="0">
                <a:latin typeface="Helvica"/>
              </a:endParaRPr>
            </a:p>
          </p:txBody>
        </p:sp>
        <p:pic>
          <p:nvPicPr>
            <p:cNvPr id="10" name="Afbeelding 9" descr="Afbeelding met diagram&#10;&#10;Automatisch gegenereerde beschrijving">
              <a:extLst>
                <a:ext uri="{FF2B5EF4-FFF2-40B4-BE49-F238E27FC236}">
                  <a16:creationId xmlns:a16="http://schemas.microsoft.com/office/drawing/2014/main" id="{CF9C838F-BCAD-95B8-7B30-4A7E91B59A44}"/>
                </a:ext>
              </a:extLst>
            </p:cNvPr>
            <p:cNvPicPr>
              <a:picLocks noChangeAspect="1"/>
            </p:cNvPicPr>
            <p:nvPr/>
          </p:nvPicPr>
          <p:blipFill rotWithShape="1">
            <a:blip r:embed="rId5">
              <a:extLst>
                <a:ext uri="{28A0092B-C50C-407E-A947-70E740481C1C}">
                  <a14:useLocalDpi xmlns:a14="http://schemas.microsoft.com/office/drawing/2010/main" val="0"/>
                </a:ext>
              </a:extLst>
            </a:blip>
            <a:srcRect t="849" b="1"/>
            <a:stretch/>
          </p:blipFill>
          <p:spPr>
            <a:xfrm>
              <a:off x="4278487" y="2202965"/>
              <a:ext cx="3587503" cy="3133938"/>
            </a:xfrm>
            <a:prstGeom prst="rect">
              <a:avLst/>
            </a:prstGeom>
          </p:spPr>
        </p:pic>
        <p:sp>
          <p:nvSpPr>
            <p:cNvPr id="11" name="Tekstvak 10">
              <a:extLst>
                <a:ext uri="{FF2B5EF4-FFF2-40B4-BE49-F238E27FC236}">
                  <a16:creationId xmlns:a16="http://schemas.microsoft.com/office/drawing/2014/main" id="{D16FC429-79F0-2417-BA54-85AF60419067}"/>
                </a:ext>
              </a:extLst>
            </p:cNvPr>
            <p:cNvSpPr txBox="1"/>
            <p:nvPr/>
          </p:nvSpPr>
          <p:spPr>
            <a:xfrm>
              <a:off x="5543953" y="2584523"/>
              <a:ext cx="933061" cy="276999"/>
            </a:xfrm>
            <a:prstGeom prst="rect">
              <a:avLst/>
            </a:prstGeom>
            <a:noFill/>
          </p:spPr>
          <p:txBody>
            <a:bodyPr wrap="square" rtlCol="0">
              <a:spAutoFit/>
            </a:bodyPr>
            <a:lstStyle/>
            <a:p>
              <a:pPr algn="ctr"/>
              <a:r>
                <a:rPr lang="en-GB" sz="1200" b="1" dirty="0">
                  <a:latin typeface="Helvica"/>
                </a:rPr>
                <a:t>RNase-H</a:t>
              </a:r>
              <a:endParaRPr lang="en-NL" sz="1200" b="1" dirty="0">
                <a:latin typeface="Helvica"/>
              </a:endParaRPr>
            </a:p>
          </p:txBody>
        </p:sp>
        <p:sp>
          <p:nvSpPr>
            <p:cNvPr id="12" name="Tekstvak 11">
              <a:extLst>
                <a:ext uri="{FF2B5EF4-FFF2-40B4-BE49-F238E27FC236}">
                  <a16:creationId xmlns:a16="http://schemas.microsoft.com/office/drawing/2014/main" id="{1F1AC8B6-3EDD-D52F-C31A-FF3AF7FF4BC8}"/>
                </a:ext>
              </a:extLst>
            </p:cNvPr>
            <p:cNvSpPr txBox="1"/>
            <p:nvPr/>
          </p:nvSpPr>
          <p:spPr>
            <a:xfrm>
              <a:off x="5527174" y="4179958"/>
              <a:ext cx="933061" cy="276999"/>
            </a:xfrm>
            <a:prstGeom prst="rect">
              <a:avLst/>
            </a:prstGeom>
            <a:noFill/>
          </p:spPr>
          <p:txBody>
            <a:bodyPr wrap="square" rtlCol="0">
              <a:spAutoFit/>
            </a:bodyPr>
            <a:lstStyle/>
            <a:p>
              <a:pPr algn="ctr"/>
              <a:r>
                <a:rPr lang="en-GB" sz="1200" b="1" dirty="0">
                  <a:latin typeface="Helvica"/>
                </a:rPr>
                <a:t>RISC</a:t>
              </a:r>
              <a:endParaRPr lang="en-NL" sz="1200" b="1" dirty="0">
                <a:latin typeface="Helvica"/>
              </a:endParaRPr>
            </a:p>
          </p:txBody>
        </p:sp>
        <p:sp>
          <p:nvSpPr>
            <p:cNvPr id="13" name="Tekstvak 12">
              <a:extLst>
                <a:ext uri="{FF2B5EF4-FFF2-40B4-BE49-F238E27FC236}">
                  <a16:creationId xmlns:a16="http://schemas.microsoft.com/office/drawing/2014/main" id="{22ADA7B3-498C-DC3B-CC76-8B8E44843C1B}"/>
                </a:ext>
              </a:extLst>
            </p:cNvPr>
            <p:cNvSpPr txBox="1"/>
            <p:nvPr/>
          </p:nvSpPr>
          <p:spPr>
            <a:xfrm>
              <a:off x="5522752" y="2906073"/>
              <a:ext cx="933061" cy="276999"/>
            </a:xfrm>
            <a:prstGeom prst="rect">
              <a:avLst/>
            </a:prstGeom>
            <a:noFill/>
          </p:spPr>
          <p:txBody>
            <a:bodyPr wrap="square" rtlCol="0">
              <a:spAutoFit/>
            </a:bodyPr>
            <a:lstStyle/>
            <a:p>
              <a:pPr algn="ctr"/>
              <a:r>
                <a:rPr lang="en-GB" sz="1200" b="1" dirty="0">
                  <a:latin typeface="Helvica"/>
                </a:rPr>
                <a:t>ASO</a:t>
              </a:r>
              <a:endParaRPr lang="en-NL" sz="1200" b="1" dirty="0">
                <a:latin typeface="Helvica"/>
              </a:endParaRPr>
            </a:p>
          </p:txBody>
        </p:sp>
        <p:sp>
          <p:nvSpPr>
            <p:cNvPr id="14" name="Tekstvak 13">
              <a:extLst>
                <a:ext uri="{FF2B5EF4-FFF2-40B4-BE49-F238E27FC236}">
                  <a16:creationId xmlns:a16="http://schemas.microsoft.com/office/drawing/2014/main" id="{4781D345-B231-4A86-219C-61D0C7EBC19E}"/>
                </a:ext>
              </a:extLst>
            </p:cNvPr>
            <p:cNvSpPr txBox="1"/>
            <p:nvPr/>
          </p:nvSpPr>
          <p:spPr>
            <a:xfrm>
              <a:off x="5523465" y="4456957"/>
              <a:ext cx="933061" cy="276999"/>
            </a:xfrm>
            <a:prstGeom prst="rect">
              <a:avLst/>
            </a:prstGeom>
            <a:noFill/>
          </p:spPr>
          <p:txBody>
            <a:bodyPr wrap="square" rtlCol="0">
              <a:spAutoFit/>
            </a:bodyPr>
            <a:lstStyle/>
            <a:p>
              <a:pPr algn="ctr"/>
              <a:r>
                <a:rPr lang="en-GB" sz="1200" b="1" dirty="0">
                  <a:latin typeface="Helvica"/>
                </a:rPr>
                <a:t>siRNA</a:t>
              </a:r>
              <a:endParaRPr lang="en-NL" sz="1200" b="1" dirty="0">
                <a:latin typeface="Helvica"/>
              </a:endParaRPr>
            </a:p>
          </p:txBody>
        </p:sp>
        <p:sp>
          <p:nvSpPr>
            <p:cNvPr id="15" name="Tekstvak 14">
              <a:extLst>
                <a:ext uri="{FF2B5EF4-FFF2-40B4-BE49-F238E27FC236}">
                  <a16:creationId xmlns:a16="http://schemas.microsoft.com/office/drawing/2014/main" id="{46B83E7A-BDA0-2D4A-E58C-B1AFCB400D78}"/>
                </a:ext>
              </a:extLst>
            </p:cNvPr>
            <p:cNvSpPr txBox="1"/>
            <p:nvPr/>
          </p:nvSpPr>
          <p:spPr>
            <a:xfrm>
              <a:off x="4544068" y="4595456"/>
              <a:ext cx="933061" cy="461665"/>
            </a:xfrm>
            <a:prstGeom prst="rect">
              <a:avLst/>
            </a:prstGeom>
            <a:noFill/>
          </p:spPr>
          <p:txBody>
            <a:bodyPr wrap="square" rtlCol="0">
              <a:spAutoFit/>
            </a:bodyPr>
            <a:lstStyle/>
            <a:p>
              <a:pPr algn="ctr"/>
              <a:r>
                <a:rPr lang="en-GB" sz="1200" b="1" dirty="0">
                  <a:latin typeface="Helvica"/>
                </a:rPr>
                <a:t>Mutant mRNA</a:t>
              </a:r>
              <a:endParaRPr lang="en-NL" sz="1200" b="1" dirty="0">
                <a:latin typeface="Helvica"/>
              </a:endParaRPr>
            </a:p>
          </p:txBody>
        </p:sp>
        <p:sp>
          <p:nvSpPr>
            <p:cNvPr id="16" name="Tekstvak 15">
              <a:extLst>
                <a:ext uri="{FF2B5EF4-FFF2-40B4-BE49-F238E27FC236}">
                  <a16:creationId xmlns:a16="http://schemas.microsoft.com/office/drawing/2014/main" id="{88E23F5A-8304-DF07-9D92-F83C76891794}"/>
                </a:ext>
              </a:extLst>
            </p:cNvPr>
            <p:cNvSpPr txBox="1"/>
            <p:nvPr/>
          </p:nvSpPr>
          <p:spPr>
            <a:xfrm>
              <a:off x="4369146" y="3064423"/>
              <a:ext cx="1130438" cy="461665"/>
            </a:xfrm>
            <a:prstGeom prst="rect">
              <a:avLst/>
            </a:prstGeom>
            <a:noFill/>
          </p:spPr>
          <p:txBody>
            <a:bodyPr wrap="square" rtlCol="0">
              <a:spAutoFit/>
            </a:bodyPr>
            <a:lstStyle/>
            <a:p>
              <a:pPr algn="ctr"/>
              <a:r>
                <a:rPr lang="en-GB" sz="1200" b="1" dirty="0">
                  <a:latin typeface="Helvica"/>
                </a:rPr>
                <a:t>Mutant </a:t>
              </a:r>
            </a:p>
            <a:p>
              <a:pPr algn="ctr"/>
              <a:r>
                <a:rPr lang="en-GB" sz="1200" b="1" i="1" dirty="0">
                  <a:latin typeface="Helvica"/>
                </a:rPr>
                <a:t>PLN </a:t>
              </a:r>
              <a:r>
                <a:rPr lang="en-GB" sz="1200" b="1" dirty="0">
                  <a:latin typeface="Helvica"/>
                </a:rPr>
                <a:t>mRNA</a:t>
              </a:r>
              <a:endParaRPr lang="en-NL" sz="1200" b="1" dirty="0">
                <a:latin typeface="Helvica"/>
              </a:endParaRPr>
            </a:p>
          </p:txBody>
        </p:sp>
        <p:sp>
          <p:nvSpPr>
            <p:cNvPr id="17" name="Rechthoek: afgeronde hoeken 22">
              <a:extLst>
                <a:ext uri="{FF2B5EF4-FFF2-40B4-BE49-F238E27FC236}">
                  <a16:creationId xmlns:a16="http://schemas.microsoft.com/office/drawing/2014/main" id="{2D3433A5-A468-2957-4310-937AE52E466A}"/>
                </a:ext>
              </a:extLst>
            </p:cNvPr>
            <p:cNvSpPr/>
            <p:nvPr/>
          </p:nvSpPr>
          <p:spPr>
            <a:xfrm>
              <a:off x="5041554" y="5397093"/>
              <a:ext cx="1937857" cy="721453"/>
            </a:xfrm>
            <a:prstGeom prst="roundRect">
              <a:avLst/>
            </a:prstGeom>
            <a:solidFill>
              <a:srgbClr val="F9E3E3"/>
            </a:solidFill>
            <a:ln>
              <a:solidFill>
                <a:srgbClr val="EDAE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Helvica"/>
                </a:rPr>
                <a:t>Gene suppression: </a:t>
              </a:r>
            </a:p>
            <a:p>
              <a:pPr algn="ctr"/>
              <a:r>
                <a:rPr lang="en-GB" sz="1200" b="1" dirty="0">
                  <a:solidFill>
                    <a:schemeClr val="tx1"/>
                  </a:solidFill>
                  <a:latin typeface="Helvica"/>
                </a:rPr>
                <a:t>↓ poisonous gene expression</a:t>
              </a:r>
              <a:endParaRPr lang="en-NL" sz="1200" b="1" dirty="0">
                <a:solidFill>
                  <a:schemeClr val="tx1"/>
                </a:solidFill>
                <a:latin typeface="Helvica"/>
              </a:endParaRPr>
            </a:p>
          </p:txBody>
        </p:sp>
        <p:pic>
          <p:nvPicPr>
            <p:cNvPr id="18" name="Afbeelding 17" descr="Afbeelding met diagram&#10;&#10;Automatisch gegenereerde beschrijving">
              <a:extLst>
                <a:ext uri="{FF2B5EF4-FFF2-40B4-BE49-F238E27FC236}">
                  <a16:creationId xmlns:a16="http://schemas.microsoft.com/office/drawing/2014/main" id="{A8A77E7A-408D-DE18-51FD-4925D02895F5}"/>
                </a:ext>
              </a:extLst>
            </p:cNvPr>
            <p:cNvPicPr>
              <a:picLocks noChangeAspect="1"/>
            </p:cNvPicPr>
            <p:nvPr/>
          </p:nvPicPr>
          <p:blipFill rotWithShape="1">
            <a:blip r:embed="rId6">
              <a:extLst>
                <a:ext uri="{28A0092B-C50C-407E-A947-70E740481C1C}">
                  <a14:useLocalDpi xmlns:a14="http://schemas.microsoft.com/office/drawing/2010/main" val="0"/>
                </a:ext>
              </a:extLst>
            </a:blip>
            <a:srcRect t="849" b="1"/>
            <a:stretch/>
          </p:blipFill>
          <p:spPr>
            <a:xfrm>
              <a:off x="7912326" y="2202965"/>
              <a:ext cx="3587503" cy="3133938"/>
            </a:xfrm>
            <a:prstGeom prst="rect">
              <a:avLst/>
            </a:prstGeom>
          </p:spPr>
        </p:pic>
        <p:sp>
          <p:nvSpPr>
            <p:cNvPr id="19" name="Rechthoek: afgeronde hoeken 25">
              <a:extLst>
                <a:ext uri="{FF2B5EF4-FFF2-40B4-BE49-F238E27FC236}">
                  <a16:creationId xmlns:a16="http://schemas.microsoft.com/office/drawing/2014/main" id="{F7EA90DC-B07F-A308-C5F0-174D8E585BE6}"/>
                </a:ext>
              </a:extLst>
            </p:cNvPr>
            <p:cNvSpPr/>
            <p:nvPr/>
          </p:nvSpPr>
          <p:spPr>
            <a:xfrm>
              <a:off x="8737148" y="5397093"/>
              <a:ext cx="1937857" cy="721453"/>
            </a:xfrm>
            <a:prstGeom prst="roundRect">
              <a:avLst/>
            </a:prstGeom>
            <a:solidFill>
              <a:srgbClr val="F9E3E3"/>
            </a:solidFill>
            <a:ln>
              <a:solidFill>
                <a:srgbClr val="EDAE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Helvica"/>
                </a:rPr>
                <a:t>Gene overexpression:</a:t>
              </a:r>
            </a:p>
            <a:p>
              <a:pPr algn="ctr"/>
              <a:r>
                <a:rPr lang="en-US" sz="1200" b="1" dirty="0">
                  <a:solidFill>
                    <a:schemeClr val="tx1"/>
                  </a:solidFill>
                  <a:latin typeface="Helvica"/>
                </a:rPr>
                <a:t>↑ healthy gene expression</a:t>
              </a:r>
              <a:endParaRPr lang="en-NL" sz="1200" b="1" dirty="0">
                <a:solidFill>
                  <a:schemeClr val="tx1"/>
                </a:solidFill>
                <a:latin typeface="Helvica"/>
              </a:endParaRPr>
            </a:p>
          </p:txBody>
        </p:sp>
        <p:sp>
          <p:nvSpPr>
            <p:cNvPr id="20" name="Tekstvak 19">
              <a:extLst>
                <a:ext uri="{FF2B5EF4-FFF2-40B4-BE49-F238E27FC236}">
                  <a16:creationId xmlns:a16="http://schemas.microsoft.com/office/drawing/2014/main" id="{292A483B-5130-39FC-39D8-CDBCED753381}"/>
                </a:ext>
              </a:extLst>
            </p:cNvPr>
            <p:cNvSpPr txBox="1"/>
            <p:nvPr/>
          </p:nvSpPr>
          <p:spPr>
            <a:xfrm>
              <a:off x="8372441" y="2673402"/>
              <a:ext cx="933061" cy="276999"/>
            </a:xfrm>
            <a:prstGeom prst="rect">
              <a:avLst/>
            </a:prstGeom>
            <a:noFill/>
          </p:spPr>
          <p:txBody>
            <a:bodyPr wrap="square" rtlCol="0">
              <a:spAutoFit/>
            </a:bodyPr>
            <a:lstStyle/>
            <a:p>
              <a:pPr algn="ctr"/>
              <a:r>
                <a:rPr lang="en-GB" sz="1200" b="1" dirty="0">
                  <a:latin typeface="Helvica"/>
                </a:rPr>
                <a:t>AAV</a:t>
              </a:r>
              <a:endParaRPr lang="en-NL" sz="1200" b="1" dirty="0">
                <a:latin typeface="Helvica"/>
              </a:endParaRPr>
            </a:p>
          </p:txBody>
        </p:sp>
        <p:sp>
          <p:nvSpPr>
            <p:cNvPr id="21" name="Tekstvak 20">
              <a:extLst>
                <a:ext uri="{FF2B5EF4-FFF2-40B4-BE49-F238E27FC236}">
                  <a16:creationId xmlns:a16="http://schemas.microsoft.com/office/drawing/2014/main" id="{71DF411F-22E8-1682-4B7A-CEDBD80934F2}"/>
                </a:ext>
              </a:extLst>
            </p:cNvPr>
            <p:cNvSpPr txBox="1"/>
            <p:nvPr/>
          </p:nvSpPr>
          <p:spPr>
            <a:xfrm>
              <a:off x="10019392" y="4566122"/>
              <a:ext cx="933061" cy="461665"/>
            </a:xfrm>
            <a:prstGeom prst="rect">
              <a:avLst/>
            </a:prstGeom>
            <a:noFill/>
          </p:spPr>
          <p:txBody>
            <a:bodyPr wrap="square" rtlCol="0">
              <a:spAutoFit/>
            </a:bodyPr>
            <a:lstStyle/>
            <a:p>
              <a:pPr algn="ctr"/>
              <a:r>
                <a:rPr lang="en-GB" sz="1200" b="1" dirty="0">
                  <a:latin typeface="Helvica"/>
                </a:rPr>
                <a:t>Uncoated AAV</a:t>
              </a:r>
              <a:endParaRPr lang="en-NL" sz="1200" b="1" dirty="0">
                <a:latin typeface="Helvica"/>
              </a:endParaRPr>
            </a:p>
          </p:txBody>
        </p:sp>
        <p:sp>
          <p:nvSpPr>
            <p:cNvPr id="22" name="Tekstvak 21">
              <a:extLst>
                <a:ext uri="{FF2B5EF4-FFF2-40B4-BE49-F238E27FC236}">
                  <a16:creationId xmlns:a16="http://schemas.microsoft.com/office/drawing/2014/main" id="{CB29D0ED-DBC4-9D6C-128D-F2869D566E54}"/>
                </a:ext>
              </a:extLst>
            </p:cNvPr>
            <p:cNvSpPr txBox="1"/>
            <p:nvPr/>
          </p:nvSpPr>
          <p:spPr>
            <a:xfrm>
              <a:off x="10015183" y="3186716"/>
              <a:ext cx="1291355" cy="276999"/>
            </a:xfrm>
            <a:prstGeom prst="rect">
              <a:avLst/>
            </a:prstGeom>
            <a:noFill/>
          </p:spPr>
          <p:txBody>
            <a:bodyPr wrap="square" rtlCol="0">
              <a:spAutoFit/>
            </a:bodyPr>
            <a:lstStyle/>
            <a:p>
              <a:pPr algn="ctr"/>
              <a:r>
                <a:rPr lang="en-GB" sz="1200" b="1" i="1" dirty="0">
                  <a:latin typeface="Helvica"/>
                </a:rPr>
                <a:t>LAMP2</a:t>
              </a:r>
              <a:r>
                <a:rPr lang="en-GB" sz="1200" b="1" dirty="0">
                  <a:latin typeface="Helvica"/>
                </a:rPr>
                <a:t> mRNA</a:t>
              </a:r>
              <a:endParaRPr lang="en-NL" sz="1200" b="1" dirty="0">
                <a:latin typeface="Helvica"/>
              </a:endParaRPr>
            </a:p>
          </p:txBody>
        </p:sp>
      </p:grpSp>
      <p:sp>
        <p:nvSpPr>
          <p:cNvPr id="24" name="Tekstvak 23">
            <a:extLst>
              <a:ext uri="{FF2B5EF4-FFF2-40B4-BE49-F238E27FC236}">
                <a16:creationId xmlns:a16="http://schemas.microsoft.com/office/drawing/2014/main" id="{84A6DFC1-29EC-A910-FA71-1AD732181A1A}"/>
              </a:ext>
            </a:extLst>
          </p:cNvPr>
          <p:cNvSpPr txBox="1"/>
          <p:nvPr/>
        </p:nvSpPr>
        <p:spPr>
          <a:xfrm>
            <a:off x="6783145" y="6454241"/>
            <a:ext cx="5044714" cy="338554"/>
          </a:xfrm>
          <a:prstGeom prst="rect">
            <a:avLst/>
          </a:prstGeom>
          <a:noFill/>
        </p:spPr>
        <p:txBody>
          <a:bodyPr wrap="none" rtlCol="0">
            <a:spAutoFit/>
          </a:bodyPr>
          <a:lstStyle/>
          <a:p>
            <a:r>
              <a:rPr lang="nl-BE" sz="1600" dirty="0"/>
              <a:t>Heymans </a:t>
            </a:r>
            <a:r>
              <a:rPr lang="nl-BE" sz="1600" i="1" dirty="0"/>
              <a:t>et al., </a:t>
            </a:r>
            <a:r>
              <a:rPr lang="nl-BE" sz="1600" dirty="0"/>
              <a:t>Lancet, 2023 </a:t>
            </a:r>
            <a:r>
              <a:rPr lang="nl-BE" sz="1600" b="0" i="0" dirty="0">
                <a:effectLst/>
                <a:latin typeface="system-ui"/>
              </a:rPr>
              <a:t>Sep 16;402(10406):998-1011</a:t>
            </a:r>
            <a:endParaRPr lang="nl-BE" sz="1600" dirty="0"/>
          </a:p>
        </p:txBody>
      </p:sp>
    </p:spTree>
    <p:extLst>
      <p:ext uri="{BB962C8B-B14F-4D97-AF65-F5344CB8AC3E}">
        <p14:creationId xmlns:p14="http://schemas.microsoft.com/office/powerpoint/2010/main" val="2737643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5428CC-948B-A744-82D8-72A1BC2A735E}"/>
              </a:ext>
            </a:extLst>
          </p:cNvPr>
          <p:cNvSpPr>
            <a:spLocks noGrp="1"/>
          </p:cNvSpPr>
          <p:nvPr>
            <p:ph type="title"/>
          </p:nvPr>
        </p:nvSpPr>
        <p:spPr/>
        <p:txBody>
          <a:bodyPr>
            <a:normAutofit/>
          </a:bodyPr>
          <a:lstStyle/>
          <a:p>
            <a:r>
              <a:rPr lang="nl-BE" sz="4000" dirty="0"/>
              <a:t>Conclusions, cardiomyopathies</a:t>
            </a:r>
          </a:p>
        </p:txBody>
      </p:sp>
      <p:sp>
        <p:nvSpPr>
          <p:cNvPr id="3" name="Tijdelijke aanduiding voor inhoud 2">
            <a:extLst>
              <a:ext uri="{FF2B5EF4-FFF2-40B4-BE49-F238E27FC236}">
                <a16:creationId xmlns:a16="http://schemas.microsoft.com/office/drawing/2014/main" id="{880B7EC1-463A-CE4F-AA3F-6FFB3FF38C85}"/>
              </a:ext>
            </a:extLst>
          </p:cNvPr>
          <p:cNvSpPr>
            <a:spLocks noGrp="1"/>
          </p:cNvSpPr>
          <p:nvPr>
            <p:ph idx="1"/>
          </p:nvPr>
        </p:nvSpPr>
        <p:spPr/>
        <p:txBody>
          <a:bodyPr>
            <a:normAutofit lnSpcReduction="10000"/>
          </a:bodyPr>
          <a:lstStyle/>
          <a:p>
            <a:r>
              <a:rPr lang="nl-BE" u="sng" dirty="0"/>
              <a:t>Gene mutations in up to 30 % of DCM, 50 % in HCM, 70 % in ACM</a:t>
            </a:r>
          </a:p>
          <a:p>
            <a:pPr lvl="1"/>
            <a:r>
              <a:rPr lang="nl-BE" dirty="0"/>
              <a:t>Titin truncating variants  in 1/3 of mono-genic DCM, 10 % of all DCM</a:t>
            </a:r>
          </a:p>
          <a:p>
            <a:pPr lvl="1"/>
            <a:r>
              <a:rPr lang="nl-BE" dirty="0"/>
              <a:t>Second hit/ disease modifiers!</a:t>
            </a:r>
          </a:p>
          <a:p>
            <a:pPr lvl="1"/>
            <a:endParaRPr lang="nl-BE" dirty="0"/>
          </a:p>
          <a:p>
            <a:r>
              <a:rPr lang="nl-BE" u="sng" dirty="0"/>
              <a:t>Acquired CMP: look for genetics!</a:t>
            </a:r>
          </a:p>
          <a:p>
            <a:pPr lvl="1"/>
            <a:r>
              <a:rPr lang="nl-BE" dirty="0"/>
              <a:t>Second hits: </a:t>
            </a:r>
          </a:p>
          <a:p>
            <a:pPr lvl="2"/>
            <a:r>
              <a:rPr lang="nl-BE" dirty="0"/>
              <a:t>Acquired (toxic, co-morbidities, chemotherapy, arrhythmias)</a:t>
            </a:r>
          </a:p>
          <a:p>
            <a:pPr lvl="2"/>
            <a:r>
              <a:rPr lang="nl-BE" dirty="0"/>
              <a:t>Disease modifiers: pregnancy, hypertension, diabetes,…</a:t>
            </a:r>
          </a:p>
          <a:p>
            <a:pPr lvl="2"/>
            <a:endParaRPr lang="nl-BE" dirty="0"/>
          </a:p>
          <a:p>
            <a:r>
              <a:rPr lang="nl-BE" dirty="0"/>
              <a:t>Gene mutation </a:t>
            </a:r>
            <a:r>
              <a:rPr lang="nl-BE" dirty="0">
                <a:sym typeface="Wingdings" pitchFamily="2" charset="2"/>
              </a:rPr>
              <a:t> oxidative stress &amp; metabolic alterations  inflammation/fibrosis - worse outcome. </a:t>
            </a:r>
            <a:endParaRPr lang="nl-BE" dirty="0"/>
          </a:p>
          <a:p>
            <a:pPr lvl="2"/>
            <a:endParaRPr lang="nl-BE" dirty="0"/>
          </a:p>
          <a:p>
            <a:pPr lvl="1"/>
            <a:endParaRPr lang="nl-BE" dirty="0"/>
          </a:p>
          <a:p>
            <a:pPr lvl="1"/>
            <a:endParaRPr lang="nl-BE" dirty="0"/>
          </a:p>
          <a:p>
            <a:pPr lvl="1"/>
            <a:endParaRPr lang="nl-BE" dirty="0"/>
          </a:p>
        </p:txBody>
      </p:sp>
      <p:pic>
        <p:nvPicPr>
          <p:cNvPr id="4" name="Tijdelijke aanduiding voor inhoud 6">
            <a:extLst>
              <a:ext uri="{FF2B5EF4-FFF2-40B4-BE49-F238E27FC236}">
                <a16:creationId xmlns:a16="http://schemas.microsoft.com/office/drawing/2014/main" id="{2EBA2F26-A409-3F95-F152-0F970F52D6FF}"/>
              </a:ext>
            </a:extLst>
          </p:cNvPr>
          <p:cNvPicPr>
            <a:picLocks noChangeAspect="1"/>
          </p:cNvPicPr>
          <p:nvPr/>
        </p:nvPicPr>
        <p:blipFill>
          <a:blip r:embed="rId2"/>
          <a:stretch>
            <a:fillRect/>
          </a:stretch>
        </p:blipFill>
        <p:spPr>
          <a:xfrm>
            <a:off x="8944814" y="3273809"/>
            <a:ext cx="2218177" cy="1176306"/>
          </a:xfrm>
          <a:prstGeom prst="rect">
            <a:avLst/>
          </a:prstGeom>
          <a:ln>
            <a:solidFill>
              <a:schemeClr val="accent4">
                <a:lumMod val="50000"/>
              </a:schemeClr>
            </a:solidFill>
          </a:ln>
        </p:spPr>
      </p:pic>
    </p:spTree>
    <p:extLst>
      <p:ext uri="{BB962C8B-B14F-4D97-AF65-F5344CB8AC3E}">
        <p14:creationId xmlns:p14="http://schemas.microsoft.com/office/powerpoint/2010/main" val="1842881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61460" y="-62042"/>
            <a:ext cx="8229600" cy="1143000"/>
          </a:xfrm>
        </p:spPr>
        <p:txBody>
          <a:bodyPr/>
          <a:lstStyle/>
          <a:p>
            <a:pPr eaLnBrk="1" hangingPunct="1"/>
            <a:r>
              <a:rPr lang="nl-NL" dirty="0" err="1">
                <a:solidFill>
                  <a:schemeClr val="tx2">
                    <a:lumMod val="50000"/>
                  </a:schemeClr>
                </a:solidFill>
              </a:rPr>
              <a:t>Acknowledgements</a:t>
            </a:r>
            <a:endParaRPr lang="en-US" dirty="0">
              <a:solidFill>
                <a:schemeClr val="tx2">
                  <a:lumMod val="50000"/>
                </a:schemeClr>
              </a:solidFill>
            </a:endParaRPr>
          </a:p>
        </p:txBody>
      </p:sp>
      <p:sp>
        <p:nvSpPr>
          <p:cNvPr id="50179" name="Text Box 3"/>
          <p:cNvSpPr txBox="1">
            <a:spLocks noChangeArrowheads="1"/>
          </p:cNvSpPr>
          <p:nvPr/>
        </p:nvSpPr>
        <p:spPr bwMode="auto">
          <a:xfrm>
            <a:off x="2043113" y="4376739"/>
            <a:ext cx="184150" cy="369887"/>
          </a:xfrm>
          <a:prstGeom prst="rect">
            <a:avLst/>
          </a:prstGeom>
          <a:noFill/>
          <a:ln w="9525">
            <a:noFill/>
            <a:miter lim="800000"/>
            <a:headEnd/>
            <a:tailEnd/>
          </a:ln>
        </p:spPr>
        <p:txBody>
          <a:bodyPr wrap="none">
            <a:spAutoFit/>
          </a:bodyPr>
          <a:lstStyle/>
          <a:p>
            <a:endParaRPr lang="nl-BE">
              <a:solidFill>
                <a:schemeClr val="tx2">
                  <a:lumMod val="50000"/>
                </a:schemeClr>
              </a:solidFill>
              <a:cs typeface="Arial" pitchFamily="34" charset="0"/>
            </a:endParaRPr>
          </a:p>
        </p:txBody>
      </p:sp>
      <p:sp>
        <p:nvSpPr>
          <p:cNvPr id="50180" name="Rectangle 5"/>
          <p:cNvSpPr>
            <a:spLocks noChangeArrowheads="1"/>
          </p:cNvSpPr>
          <p:nvPr/>
        </p:nvSpPr>
        <p:spPr bwMode="auto">
          <a:xfrm>
            <a:off x="6084888" y="764704"/>
            <a:ext cx="4114800" cy="3446462"/>
          </a:xfrm>
          <a:prstGeom prst="rect">
            <a:avLst/>
          </a:prstGeom>
          <a:noFill/>
          <a:ln w="9525">
            <a:noFill/>
            <a:miter lim="800000"/>
            <a:headEnd/>
            <a:tailEnd/>
          </a:ln>
        </p:spPr>
        <p:txBody>
          <a:bodyPr/>
          <a:lstStyle/>
          <a:p>
            <a:pPr marL="342900" indent="-342900">
              <a:lnSpc>
                <a:spcPct val="80000"/>
              </a:lnSpc>
              <a:buFontTx/>
              <a:buChar char="•"/>
            </a:pPr>
            <a:endParaRPr lang="fr-BE" sz="2000" dirty="0">
              <a:solidFill>
                <a:schemeClr val="tx2">
                  <a:lumMod val="50000"/>
                </a:schemeClr>
              </a:solidFill>
            </a:endParaRPr>
          </a:p>
        </p:txBody>
      </p:sp>
      <p:sp>
        <p:nvSpPr>
          <p:cNvPr id="92164" name="Rectangle 4"/>
          <p:cNvSpPr>
            <a:spLocks noChangeArrowheads="1"/>
          </p:cNvSpPr>
          <p:nvPr/>
        </p:nvSpPr>
        <p:spPr bwMode="auto">
          <a:xfrm>
            <a:off x="169863" y="1022752"/>
            <a:ext cx="4114800" cy="4525963"/>
          </a:xfrm>
          <a:prstGeom prst="rect">
            <a:avLst/>
          </a:prstGeom>
          <a:noFill/>
          <a:ln w="9525">
            <a:noFill/>
            <a:miter lim="800000"/>
            <a:headEnd/>
            <a:tailEnd/>
          </a:ln>
          <a:effectLst/>
        </p:spPr>
        <p:txBody>
          <a:bodyPr/>
          <a:lstStyle/>
          <a:p>
            <a:pPr marL="342900" indent="-342900">
              <a:lnSpc>
                <a:spcPct val="80000"/>
              </a:lnSpc>
              <a:spcBef>
                <a:spcPct val="20000"/>
              </a:spcBef>
              <a:defRPr/>
            </a:pPr>
            <a:r>
              <a:rPr lang="fr-BE" b="1" u="sng" dirty="0">
                <a:solidFill>
                  <a:schemeClr val="tx2">
                    <a:lumMod val="50000"/>
                  </a:schemeClr>
                </a:solidFill>
              </a:rPr>
              <a:t>University Hospital Maastricht,</a:t>
            </a:r>
          </a:p>
          <a:p>
            <a:pPr marL="342900" indent="-342900">
              <a:lnSpc>
                <a:spcPct val="80000"/>
              </a:lnSpc>
              <a:spcBef>
                <a:spcPct val="20000"/>
              </a:spcBef>
              <a:defRPr/>
            </a:pPr>
            <a:r>
              <a:rPr lang="fr-BE" b="1" dirty="0">
                <a:solidFill>
                  <a:schemeClr val="tx2">
                    <a:lumMod val="50000"/>
                  </a:schemeClr>
                </a:solidFill>
              </a:rPr>
              <a:t>Dep. of Cardiology,</a:t>
            </a:r>
          </a:p>
          <a:p>
            <a:pPr marL="342900" indent="-342900">
              <a:lnSpc>
                <a:spcPct val="80000"/>
              </a:lnSpc>
              <a:spcBef>
                <a:spcPct val="20000"/>
              </a:spcBef>
              <a:defRPr/>
            </a:pPr>
            <a:r>
              <a:rPr lang="fr-BE" b="1" dirty="0">
                <a:solidFill>
                  <a:schemeClr val="tx2">
                    <a:lumMod val="50000"/>
                  </a:schemeClr>
                </a:solidFill>
              </a:rPr>
              <a:t> </a:t>
            </a:r>
            <a:r>
              <a:rPr lang="fr-BE" b="1" dirty="0">
                <a:solidFill>
                  <a:schemeClr val="tx2">
                    <a:lumMod val="50000"/>
                  </a:schemeClr>
                </a:solidFill>
                <a:hlinkClick r:id="rId3"/>
              </a:rPr>
              <a:t>www.hfresearch.eu</a:t>
            </a:r>
            <a:endParaRPr lang="fr-BE" b="1" dirty="0">
              <a:solidFill>
                <a:schemeClr val="tx2">
                  <a:lumMod val="50000"/>
                </a:schemeClr>
              </a:solidFill>
            </a:endParaRPr>
          </a:p>
          <a:p>
            <a:pPr marL="742950" lvl="1" indent="-285750">
              <a:lnSpc>
                <a:spcPct val="80000"/>
              </a:lnSpc>
              <a:spcBef>
                <a:spcPct val="20000"/>
              </a:spcBef>
              <a:buFontTx/>
              <a:buChar char="–"/>
              <a:defRPr/>
            </a:pPr>
            <a:r>
              <a:rPr lang="fr-BE" sz="1600" dirty="0">
                <a:solidFill>
                  <a:schemeClr val="tx2">
                    <a:lumMod val="50000"/>
                  </a:schemeClr>
                </a:solidFill>
              </a:rPr>
              <a:t>HP Brunner </a:t>
            </a:r>
            <a:r>
              <a:rPr lang="fr-BE" sz="1600" dirty="0" err="1">
                <a:solidFill>
                  <a:schemeClr val="tx2">
                    <a:lumMod val="50000"/>
                  </a:schemeClr>
                </a:solidFill>
              </a:rPr>
              <a:t>Larocca</a:t>
            </a:r>
            <a:endParaRPr lang="fr-BE" sz="1600" dirty="0">
              <a:solidFill>
                <a:schemeClr val="tx2">
                  <a:lumMod val="50000"/>
                </a:schemeClr>
              </a:solidFill>
            </a:endParaRPr>
          </a:p>
          <a:p>
            <a:pPr marL="742950" lvl="1" indent="-285750">
              <a:lnSpc>
                <a:spcPct val="80000"/>
              </a:lnSpc>
              <a:spcBef>
                <a:spcPct val="20000"/>
              </a:spcBef>
              <a:buFontTx/>
              <a:buChar char="–"/>
              <a:defRPr/>
            </a:pPr>
            <a:r>
              <a:rPr lang="fr-BE" sz="1600" dirty="0">
                <a:solidFill>
                  <a:schemeClr val="tx2">
                    <a:lumMod val="50000"/>
                  </a:schemeClr>
                </a:solidFill>
              </a:rPr>
              <a:t>C. Knackstedt</a:t>
            </a:r>
          </a:p>
          <a:p>
            <a:pPr marL="742950" lvl="1" indent="-285750">
              <a:lnSpc>
                <a:spcPct val="80000"/>
              </a:lnSpc>
              <a:spcBef>
                <a:spcPct val="20000"/>
              </a:spcBef>
              <a:buFontTx/>
              <a:buChar char="–"/>
              <a:defRPr/>
            </a:pPr>
            <a:r>
              <a:rPr lang="fr-BE" sz="1600" dirty="0">
                <a:solidFill>
                  <a:schemeClr val="tx2">
                    <a:lumMod val="50000"/>
                  </a:schemeClr>
                </a:solidFill>
              </a:rPr>
              <a:t>L. Jones</a:t>
            </a:r>
          </a:p>
          <a:p>
            <a:pPr marL="742950" lvl="1" indent="-285750">
              <a:lnSpc>
                <a:spcPct val="80000"/>
              </a:lnSpc>
              <a:spcBef>
                <a:spcPct val="20000"/>
              </a:spcBef>
              <a:buFontTx/>
              <a:buChar char="–"/>
              <a:defRPr/>
            </a:pPr>
            <a:r>
              <a:rPr lang="fr-BE" sz="1600" dirty="0">
                <a:solidFill>
                  <a:schemeClr val="tx2">
                    <a:lumMod val="50000"/>
                  </a:schemeClr>
                </a:solidFill>
              </a:rPr>
              <a:t>V. van Empel</a:t>
            </a:r>
          </a:p>
          <a:p>
            <a:pPr marL="742950" lvl="1" indent="-285750">
              <a:lnSpc>
                <a:spcPct val="80000"/>
              </a:lnSpc>
              <a:spcBef>
                <a:spcPct val="20000"/>
              </a:spcBef>
              <a:buFontTx/>
              <a:buChar char="–"/>
              <a:defRPr/>
            </a:pPr>
            <a:r>
              <a:rPr lang="fr-BE" sz="1600" dirty="0">
                <a:solidFill>
                  <a:schemeClr val="tx2">
                    <a:lumMod val="50000"/>
                  </a:schemeClr>
                </a:solidFill>
              </a:rPr>
              <a:t>P. van </a:t>
            </a:r>
            <a:r>
              <a:rPr lang="fr-BE" sz="1600" dirty="0" err="1">
                <a:solidFill>
                  <a:schemeClr val="tx2">
                    <a:lumMod val="50000"/>
                  </a:schemeClr>
                </a:solidFill>
              </a:rPr>
              <a:t>Paassen</a:t>
            </a:r>
            <a:r>
              <a:rPr lang="fr-BE" sz="1600" dirty="0">
                <a:solidFill>
                  <a:schemeClr val="tx2">
                    <a:lumMod val="50000"/>
                  </a:schemeClr>
                </a:solidFill>
              </a:rPr>
              <a:t> </a:t>
            </a:r>
          </a:p>
          <a:p>
            <a:pPr marL="742950" lvl="1" indent="-285750">
              <a:lnSpc>
                <a:spcPct val="80000"/>
              </a:lnSpc>
              <a:spcBef>
                <a:spcPct val="20000"/>
              </a:spcBef>
              <a:buFontTx/>
              <a:buChar char="–"/>
              <a:defRPr/>
            </a:pPr>
            <a:r>
              <a:rPr lang="fr-BE" sz="1600" dirty="0">
                <a:solidFill>
                  <a:schemeClr val="tx2">
                    <a:lumMod val="50000"/>
                  </a:schemeClr>
                </a:solidFill>
              </a:rPr>
              <a:t>A. </a:t>
            </a:r>
            <a:r>
              <a:rPr lang="fr-BE" sz="1600" dirty="0" err="1">
                <a:solidFill>
                  <a:schemeClr val="tx2">
                    <a:lumMod val="50000"/>
                  </a:schemeClr>
                </a:solidFill>
              </a:rPr>
              <a:t>Raafs</a:t>
            </a:r>
            <a:endParaRPr lang="fr-BE" sz="1600" dirty="0">
              <a:solidFill>
                <a:schemeClr val="tx2">
                  <a:lumMod val="50000"/>
                </a:schemeClr>
              </a:solidFill>
            </a:endParaRPr>
          </a:p>
          <a:p>
            <a:pPr marL="742950" lvl="1" indent="-285750">
              <a:lnSpc>
                <a:spcPct val="80000"/>
              </a:lnSpc>
              <a:spcBef>
                <a:spcPct val="20000"/>
              </a:spcBef>
              <a:buFontTx/>
              <a:buChar char="–"/>
              <a:defRPr/>
            </a:pPr>
            <a:r>
              <a:rPr lang="fr-BE" sz="1600" dirty="0">
                <a:solidFill>
                  <a:schemeClr val="tx2">
                    <a:lumMod val="50000"/>
                  </a:schemeClr>
                </a:solidFill>
              </a:rPr>
              <a:t>M. </a:t>
            </a:r>
            <a:r>
              <a:rPr lang="fr-BE" sz="1600" dirty="0" err="1">
                <a:solidFill>
                  <a:schemeClr val="tx2">
                    <a:lumMod val="50000"/>
                  </a:schemeClr>
                </a:solidFill>
              </a:rPr>
              <a:t>Sikking</a:t>
            </a:r>
            <a:endParaRPr lang="fr-BE" sz="1600" dirty="0">
              <a:solidFill>
                <a:schemeClr val="tx2">
                  <a:lumMod val="50000"/>
                </a:schemeClr>
              </a:solidFill>
            </a:endParaRPr>
          </a:p>
          <a:p>
            <a:pPr marL="742950" lvl="1" indent="-285750">
              <a:lnSpc>
                <a:spcPct val="80000"/>
              </a:lnSpc>
              <a:spcBef>
                <a:spcPct val="20000"/>
              </a:spcBef>
              <a:buFontTx/>
              <a:buChar char="–"/>
              <a:defRPr/>
            </a:pPr>
            <a:r>
              <a:rPr lang="fr-BE" sz="1600" dirty="0">
                <a:solidFill>
                  <a:schemeClr val="tx2">
                    <a:lumMod val="50000"/>
                  </a:schemeClr>
                </a:solidFill>
              </a:rPr>
              <a:t>S. </a:t>
            </a:r>
            <a:r>
              <a:rPr lang="fr-BE" sz="1600" dirty="0" err="1">
                <a:solidFill>
                  <a:schemeClr val="tx2">
                    <a:lumMod val="50000"/>
                  </a:schemeClr>
                </a:solidFill>
              </a:rPr>
              <a:t>Stroeks</a:t>
            </a:r>
            <a:endParaRPr lang="fr-BE" sz="1600" dirty="0">
              <a:solidFill>
                <a:schemeClr val="tx2">
                  <a:lumMod val="50000"/>
                </a:schemeClr>
              </a:solidFill>
            </a:endParaRPr>
          </a:p>
          <a:p>
            <a:pPr marL="742950" lvl="1" indent="-285750">
              <a:lnSpc>
                <a:spcPct val="80000"/>
              </a:lnSpc>
              <a:spcBef>
                <a:spcPct val="20000"/>
              </a:spcBef>
              <a:buFontTx/>
              <a:buChar char="–"/>
              <a:defRPr/>
            </a:pPr>
            <a:r>
              <a:rPr lang="fr-BE" sz="1600" dirty="0">
                <a:solidFill>
                  <a:schemeClr val="tx2">
                    <a:lumMod val="50000"/>
                  </a:schemeClr>
                </a:solidFill>
              </a:rPr>
              <a:t>M. </a:t>
            </a:r>
            <a:r>
              <a:rPr lang="fr-BE" sz="1600" dirty="0" err="1">
                <a:solidFill>
                  <a:schemeClr val="tx2">
                    <a:lumMod val="50000"/>
                  </a:schemeClr>
                </a:solidFill>
              </a:rPr>
              <a:t>Henkens</a:t>
            </a:r>
            <a:endParaRPr lang="fr-BE" sz="1600" dirty="0">
              <a:solidFill>
                <a:schemeClr val="tx2">
                  <a:lumMod val="50000"/>
                </a:schemeClr>
              </a:solidFill>
            </a:endParaRPr>
          </a:p>
          <a:p>
            <a:pPr marL="742950" lvl="1" indent="-285750">
              <a:lnSpc>
                <a:spcPct val="80000"/>
              </a:lnSpc>
              <a:spcBef>
                <a:spcPct val="20000"/>
              </a:spcBef>
              <a:buFontTx/>
              <a:buChar char="–"/>
              <a:defRPr/>
            </a:pPr>
            <a:r>
              <a:rPr lang="fr-BE" sz="1600" dirty="0">
                <a:solidFill>
                  <a:schemeClr val="tx2">
                    <a:lumMod val="50000"/>
                  </a:schemeClr>
                </a:solidFill>
              </a:rPr>
              <a:t>M. Hazebroek</a:t>
            </a:r>
          </a:p>
          <a:p>
            <a:pPr marL="742950" lvl="1" indent="-285750">
              <a:lnSpc>
                <a:spcPct val="80000"/>
              </a:lnSpc>
              <a:spcBef>
                <a:spcPct val="20000"/>
              </a:spcBef>
              <a:buFontTx/>
              <a:buChar char="–"/>
              <a:defRPr/>
            </a:pPr>
            <a:r>
              <a:rPr lang="fr-BE" sz="1600" dirty="0">
                <a:solidFill>
                  <a:schemeClr val="tx2">
                    <a:lumMod val="50000"/>
                  </a:schemeClr>
                </a:solidFill>
              </a:rPr>
              <a:t>J. </a:t>
            </a:r>
            <a:r>
              <a:rPr lang="fr-BE" sz="1600" dirty="0" err="1">
                <a:solidFill>
                  <a:schemeClr val="tx2">
                    <a:lumMod val="50000"/>
                  </a:schemeClr>
                </a:solidFill>
              </a:rPr>
              <a:t>Verdonschot</a:t>
            </a:r>
            <a:endParaRPr lang="fr-BE" sz="1600" dirty="0">
              <a:solidFill>
                <a:schemeClr val="tx2">
                  <a:lumMod val="50000"/>
                </a:schemeClr>
              </a:solidFill>
            </a:endParaRPr>
          </a:p>
          <a:p>
            <a:pPr marL="742950" lvl="1" indent="-285750">
              <a:lnSpc>
                <a:spcPct val="80000"/>
              </a:lnSpc>
              <a:spcBef>
                <a:spcPct val="20000"/>
              </a:spcBef>
              <a:buFontTx/>
              <a:buChar char="–"/>
              <a:defRPr/>
            </a:pPr>
            <a:r>
              <a:rPr lang="fr-BE" sz="1600" dirty="0">
                <a:solidFill>
                  <a:schemeClr val="tx2">
                    <a:lumMod val="50000"/>
                  </a:schemeClr>
                </a:solidFill>
              </a:rPr>
              <a:t>B. </a:t>
            </a:r>
            <a:r>
              <a:rPr lang="fr-BE" sz="1600" dirty="0" err="1">
                <a:solidFill>
                  <a:schemeClr val="tx2">
                    <a:lumMod val="50000"/>
                  </a:schemeClr>
                </a:solidFill>
              </a:rPr>
              <a:t>Nihant</a:t>
            </a:r>
            <a:endParaRPr lang="fr-BE" sz="1600" dirty="0">
              <a:solidFill>
                <a:schemeClr val="tx2">
                  <a:lumMod val="50000"/>
                </a:schemeClr>
              </a:solidFill>
            </a:endParaRPr>
          </a:p>
          <a:p>
            <a:pPr marL="742950" lvl="1" indent="-285750">
              <a:lnSpc>
                <a:spcPct val="80000"/>
              </a:lnSpc>
              <a:spcBef>
                <a:spcPct val="20000"/>
              </a:spcBef>
              <a:buFontTx/>
              <a:buChar char="–"/>
              <a:defRPr/>
            </a:pPr>
            <a:r>
              <a:rPr lang="fr-BE" sz="1600" dirty="0">
                <a:solidFill>
                  <a:schemeClr val="tx2">
                    <a:lumMod val="50000"/>
                  </a:schemeClr>
                </a:solidFill>
              </a:rPr>
              <a:t>M. </a:t>
            </a:r>
            <a:r>
              <a:rPr lang="fr-BE" sz="1600" dirty="0" err="1">
                <a:solidFill>
                  <a:schemeClr val="tx2">
                    <a:lumMod val="50000"/>
                  </a:schemeClr>
                </a:solidFill>
              </a:rPr>
              <a:t>Minten</a:t>
            </a:r>
            <a:endParaRPr lang="fr-BE" sz="1600" dirty="0">
              <a:solidFill>
                <a:schemeClr val="tx2">
                  <a:lumMod val="50000"/>
                </a:schemeClr>
              </a:solidFill>
            </a:endParaRPr>
          </a:p>
          <a:p>
            <a:pPr marL="742950" lvl="1" indent="-285750">
              <a:lnSpc>
                <a:spcPct val="115000"/>
              </a:lnSpc>
              <a:spcBef>
                <a:spcPct val="20000"/>
              </a:spcBef>
              <a:buFontTx/>
              <a:buChar char="–"/>
              <a:defRPr/>
            </a:pPr>
            <a:r>
              <a:rPr lang="fr-BE" sz="1600" dirty="0">
                <a:solidFill>
                  <a:schemeClr val="tx2">
                    <a:lumMod val="50000"/>
                  </a:schemeClr>
                </a:solidFill>
              </a:rPr>
              <a:t>R. Van Leeuwen</a:t>
            </a:r>
          </a:p>
          <a:p>
            <a:pPr marL="742950" lvl="1" indent="-285750">
              <a:lnSpc>
                <a:spcPct val="80000"/>
              </a:lnSpc>
              <a:spcBef>
                <a:spcPct val="20000"/>
              </a:spcBef>
              <a:buFontTx/>
              <a:buChar char="–"/>
              <a:defRPr/>
            </a:pPr>
            <a:r>
              <a:rPr lang="fr-BE" sz="1600" dirty="0">
                <a:solidFill>
                  <a:schemeClr val="tx2">
                    <a:lumMod val="50000"/>
                  </a:schemeClr>
                </a:solidFill>
              </a:rPr>
              <a:t>W. </a:t>
            </a:r>
            <a:r>
              <a:rPr lang="fr-BE" sz="1600" dirty="0" err="1">
                <a:solidFill>
                  <a:schemeClr val="tx2">
                    <a:lumMod val="50000"/>
                  </a:schemeClr>
                </a:solidFill>
              </a:rPr>
              <a:t>Verhesen</a:t>
            </a:r>
            <a:endParaRPr lang="fr-BE" sz="1600" dirty="0">
              <a:solidFill>
                <a:schemeClr val="tx2">
                  <a:lumMod val="50000"/>
                </a:schemeClr>
              </a:solidFill>
            </a:endParaRPr>
          </a:p>
          <a:p>
            <a:pPr marL="742950" lvl="1" indent="-285750">
              <a:lnSpc>
                <a:spcPct val="80000"/>
              </a:lnSpc>
              <a:spcBef>
                <a:spcPct val="20000"/>
              </a:spcBef>
              <a:buFontTx/>
              <a:buChar char="–"/>
              <a:defRPr/>
            </a:pPr>
            <a:r>
              <a:rPr lang="fr-BE" sz="1600" dirty="0">
                <a:solidFill>
                  <a:schemeClr val="tx2">
                    <a:lumMod val="50000"/>
                  </a:schemeClr>
                </a:solidFill>
              </a:rPr>
              <a:t>L. </a:t>
            </a:r>
            <a:r>
              <a:rPr lang="fr-BE" sz="1600" dirty="0" err="1">
                <a:solidFill>
                  <a:schemeClr val="tx2">
                    <a:lumMod val="50000"/>
                  </a:schemeClr>
                </a:solidFill>
              </a:rPr>
              <a:t>Paas</a:t>
            </a:r>
            <a:endParaRPr lang="fr-BE" sz="1600" dirty="0">
              <a:solidFill>
                <a:schemeClr val="tx2">
                  <a:lumMod val="50000"/>
                </a:schemeClr>
              </a:solidFill>
            </a:endParaRPr>
          </a:p>
          <a:p>
            <a:pPr marL="742950" lvl="1" indent="-285750">
              <a:lnSpc>
                <a:spcPct val="80000"/>
              </a:lnSpc>
              <a:spcBef>
                <a:spcPct val="20000"/>
              </a:spcBef>
              <a:defRPr/>
            </a:pPr>
            <a:endParaRPr lang="fr-BE" sz="1600" dirty="0">
              <a:solidFill>
                <a:schemeClr val="tx2">
                  <a:lumMod val="50000"/>
                </a:schemeClr>
              </a:solidFill>
            </a:endParaRPr>
          </a:p>
          <a:p>
            <a:pPr marL="342900" indent="-342900">
              <a:lnSpc>
                <a:spcPct val="80000"/>
              </a:lnSpc>
              <a:spcBef>
                <a:spcPct val="20000"/>
              </a:spcBef>
              <a:buFontTx/>
              <a:buChar char="•"/>
              <a:defRPr/>
            </a:pPr>
            <a:endParaRPr lang="fr-BE" sz="1200" dirty="0">
              <a:solidFill>
                <a:schemeClr val="tx2">
                  <a:lumMod val="50000"/>
                </a:schemeClr>
              </a:solidFill>
            </a:endParaRPr>
          </a:p>
          <a:p>
            <a:pPr marL="742950" lvl="1" indent="-285750">
              <a:lnSpc>
                <a:spcPct val="80000"/>
              </a:lnSpc>
              <a:spcBef>
                <a:spcPct val="20000"/>
              </a:spcBef>
              <a:defRPr/>
            </a:pPr>
            <a:endParaRPr lang="fr-BE" sz="1600" dirty="0">
              <a:solidFill>
                <a:schemeClr val="tx2">
                  <a:lumMod val="50000"/>
                </a:schemeClr>
              </a:solidFill>
            </a:endParaRPr>
          </a:p>
          <a:p>
            <a:pPr marL="342900" indent="-342900">
              <a:lnSpc>
                <a:spcPct val="80000"/>
              </a:lnSpc>
              <a:spcBef>
                <a:spcPct val="20000"/>
              </a:spcBef>
              <a:defRPr/>
            </a:pPr>
            <a:endParaRPr lang="fr-BE" sz="1600" dirty="0">
              <a:solidFill>
                <a:schemeClr val="tx2">
                  <a:lumMod val="50000"/>
                </a:schemeClr>
              </a:solidFill>
            </a:endParaRPr>
          </a:p>
          <a:p>
            <a:pPr marL="742950" lvl="1" indent="-285750">
              <a:lnSpc>
                <a:spcPct val="80000"/>
              </a:lnSpc>
              <a:spcBef>
                <a:spcPct val="20000"/>
              </a:spcBef>
              <a:defRPr/>
            </a:pPr>
            <a:endParaRPr lang="fr-BE" sz="1400" dirty="0">
              <a:solidFill>
                <a:schemeClr val="tx2">
                  <a:lumMod val="50000"/>
                </a:schemeClr>
              </a:solidFill>
            </a:endParaRPr>
          </a:p>
        </p:txBody>
      </p:sp>
      <p:pic>
        <p:nvPicPr>
          <p:cNvPr id="18" name="Afbeelding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740" y="3124215"/>
            <a:ext cx="3065570" cy="2299178"/>
          </a:xfrm>
          <a:prstGeom prst="rect">
            <a:avLst/>
          </a:prstGeom>
        </p:spPr>
      </p:pic>
      <p:sp>
        <p:nvSpPr>
          <p:cNvPr id="3" name="Tekstvak 2"/>
          <p:cNvSpPr txBox="1"/>
          <p:nvPr/>
        </p:nvSpPr>
        <p:spPr>
          <a:xfrm>
            <a:off x="5583043" y="801765"/>
            <a:ext cx="2406172" cy="1520416"/>
          </a:xfrm>
          <a:prstGeom prst="rect">
            <a:avLst/>
          </a:prstGeom>
          <a:noFill/>
        </p:spPr>
        <p:txBody>
          <a:bodyPr wrap="none" rtlCol="0">
            <a:spAutoFit/>
          </a:bodyPr>
          <a:lstStyle/>
          <a:p>
            <a:pPr marL="285750" indent="-285750">
              <a:lnSpc>
                <a:spcPct val="80000"/>
              </a:lnSpc>
              <a:spcBef>
                <a:spcPct val="20000"/>
              </a:spcBef>
              <a:defRPr/>
            </a:pPr>
            <a:r>
              <a:rPr lang="fr-BE" sz="1600" u="sng" dirty="0">
                <a:solidFill>
                  <a:schemeClr val="tx2">
                    <a:lumMod val="50000"/>
                  </a:schemeClr>
                </a:solidFill>
              </a:rPr>
              <a:t>Cardiogenetics, Maastricht</a:t>
            </a:r>
          </a:p>
          <a:p>
            <a:pPr marL="285750" indent="-285750">
              <a:lnSpc>
                <a:spcPct val="80000"/>
              </a:lnSpc>
              <a:spcBef>
                <a:spcPct val="20000"/>
              </a:spcBef>
              <a:defRPr/>
            </a:pPr>
            <a:r>
              <a:rPr lang="fr-BE" sz="1600" dirty="0">
                <a:solidFill>
                  <a:schemeClr val="tx2">
                    <a:lumMod val="50000"/>
                  </a:schemeClr>
                </a:solidFill>
              </a:rPr>
              <a:t>	- H. Brunner</a:t>
            </a:r>
          </a:p>
          <a:p>
            <a:pPr marL="285750" indent="-285750">
              <a:lnSpc>
                <a:spcPct val="80000"/>
              </a:lnSpc>
              <a:spcBef>
                <a:spcPct val="20000"/>
              </a:spcBef>
              <a:defRPr/>
            </a:pPr>
            <a:r>
              <a:rPr lang="fr-BE" sz="1600" dirty="0">
                <a:solidFill>
                  <a:schemeClr val="tx2">
                    <a:lumMod val="50000"/>
                  </a:schemeClr>
                </a:solidFill>
              </a:rPr>
              <a:t>	- I. Krapels</a:t>
            </a:r>
          </a:p>
          <a:p>
            <a:pPr marL="285750" indent="-285750">
              <a:lnSpc>
                <a:spcPct val="80000"/>
              </a:lnSpc>
              <a:spcBef>
                <a:spcPct val="20000"/>
              </a:spcBef>
              <a:defRPr/>
            </a:pPr>
            <a:r>
              <a:rPr lang="fr-BE" sz="1600" dirty="0">
                <a:solidFill>
                  <a:schemeClr val="tx2">
                    <a:lumMod val="50000"/>
                  </a:schemeClr>
                </a:solidFill>
              </a:rPr>
              <a:t>	- E. Vanhoutte</a:t>
            </a:r>
          </a:p>
          <a:p>
            <a:pPr marL="285750" indent="-285750">
              <a:lnSpc>
                <a:spcPct val="80000"/>
              </a:lnSpc>
              <a:spcBef>
                <a:spcPct val="20000"/>
              </a:spcBef>
              <a:defRPr/>
            </a:pPr>
            <a:r>
              <a:rPr lang="fr-BE" sz="1600" dirty="0">
                <a:solidFill>
                  <a:schemeClr val="tx2">
                    <a:lumMod val="50000"/>
                  </a:schemeClr>
                </a:solidFill>
              </a:rPr>
              <a:t>	- A. van den </a:t>
            </a:r>
            <a:r>
              <a:rPr lang="fr-BE" sz="1600" dirty="0" err="1">
                <a:solidFill>
                  <a:schemeClr val="tx2">
                    <a:lumMod val="50000"/>
                  </a:schemeClr>
                </a:solidFill>
              </a:rPr>
              <a:t>Wijngaard</a:t>
            </a:r>
            <a:endParaRPr lang="fr-BE" sz="1600" dirty="0">
              <a:solidFill>
                <a:schemeClr val="tx2">
                  <a:lumMod val="50000"/>
                </a:schemeClr>
              </a:solidFill>
            </a:endParaRPr>
          </a:p>
          <a:p>
            <a:endParaRPr lang="en-GB" sz="1600" dirty="0"/>
          </a:p>
        </p:txBody>
      </p:sp>
      <p:sp>
        <p:nvSpPr>
          <p:cNvPr id="4" name="Rechthoek 3">
            <a:extLst>
              <a:ext uri="{FF2B5EF4-FFF2-40B4-BE49-F238E27FC236}">
                <a16:creationId xmlns:a16="http://schemas.microsoft.com/office/drawing/2014/main" id="{261B287D-93AF-2E4F-A3C4-BE4C0996E239}"/>
              </a:ext>
            </a:extLst>
          </p:cNvPr>
          <p:cNvSpPr/>
          <p:nvPr/>
        </p:nvSpPr>
        <p:spPr>
          <a:xfrm>
            <a:off x="7991283" y="791240"/>
            <a:ext cx="4572000" cy="1032911"/>
          </a:xfrm>
          <a:prstGeom prst="rect">
            <a:avLst/>
          </a:prstGeom>
        </p:spPr>
        <p:txBody>
          <a:bodyPr>
            <a:spAutoFit/>
          </a:bodyPr>
          <a:lstStyle/>
          <a:p>
            <a:pPr marL="285750" indent="-285750">
              <a:lnSpc>
                <a:spcPct val="80000"/>
              </a:lnSpc>
              <a:spcBef>
                <a:spcPct val="20000"/>
              </a:spcBef>
              <a:defRPr/>
            </a:pPr>
            <a:r>
              <a:rPr lang="fr-BE" sz="1600" u="sng" dirty="0">
                <a:solidFill>
                  <a:schemeClr val="tx2">
                    <a:lumMod val="50000"/>
                  </a:schemeClr>
                </a:solidFill>
              </a:rPr>
              <a:t>Leuven </a:t>
            </a:r>
            <a:r>
              <a:rPr lang="fr-BE" sz="1600" u="sng" dirty="0" err="1">
                <a:solidFill>
                  <a:schemeClr val="tx2">
                    <a:lumMod val="50000"/>
                  </a:schemeClr>
                </a:solidFill>
              </a:rPr>
              <a:t>University</a:t>
            </a:r>
            <a:endParaRPr lang="fr-BE" sz="1600" u="sng" dirty="0">
              <a:solidFill>
                <a:schemeClr val="tx2">
                  <a:lumMod val="50000"/>
                </a:schemeClr>
              </a:solidFill>
            </a:endParaRPr>
          </a:p>
          <a:p>
            <a:pPr>
              <a:lnSpc>
                <a:spcPct val="80000"/>
              </a:lnSpc>
              <a:spcBef>
                <a:spcPct val="20000"/>
              </a:spcBef>
              <a:defRPr/>
            </a:pPr>
            <a:r>
              <a:rPr lang="fr-BE" sz="1600" dirty="0">
                <a:solidFill>
                  <a:schemeClr val="tx2">
                    <a:lumMod val="50000"/>
                  </a:schemeClr>
                </a:solidFill>
              </a:rPr>
              <a:t>	-E. Jones</a:t>
            </a:r>
          </a:p>
          <a:p>
            <a:pPr>
              <a:lnSpc>
                <a:spcPct val="80000"/>
              </a:lnSpc>
              <a:spcBef>
                <a:spcPct val="20000"/>
              </a:spcBef>
              <a:defRPr/>
            </a:pPr>
            <a:r>
              <a:rPr lang="fr-BE" sz="1600" dirty="0">
                <a:solidFill>
                  <a:schemeClr val="tx2">
                    <a:lumMod val="50000"/>
                  </a:schemeClr>
                </a:solidFill>
              </a:rPr>
              <a:t>	- J. Raman</a:t>
            </a:r>
          </a:p>
          <a:p>
            <a:pPr>
              <a:lnSpc>
                <a:spcPct val="80000"/>
              </a:lnSpc>
              <a:spcBef>
                <a:spcPct val="20000"/>
              </a:spcBef>
              <a:defRPr/>
            </a:pPr>
            <a:r>
              <a:rPr lang="fr-BE" sz="1600" dirty="0">
                <a:solidFill>
                  <a:schemeClr val="tx2">
                    <a:lumMod val="50000"/>
                  </a:schemeClr>
                </a:solidFill>
              </a:rPr>
              <a:t>	-S. Simons</a:t>
            </a:r>
          </a:p>
        </p:txBody>
      </p:sp>
      <p:sp>
        <p:nvSpPr>
          <p:cNvPr id="5" name="Rechthoek 4">
            <a:extLst>
              <a:ext uri="{FF2B5EF4-FFF2-40B4-BE49-F238E27FC236}">
                <a16:creationId xmlns:a16="http://schemas.microsoft.com/office/drawing/2014/main" id="{9069A6C2-9495-674E-89CD-096BE9EB420A}"/>
              </a:ext>
            </a:extLst>
          </p:cNvPr>
          <p:cNvSpPr/>
          <p:nvPr/>
        </p:nvSpPr>
        <p:spPr>
          <a:xfrm>
            <a:off x="5703216" y="2152160"/>
            <a:ext cx="2048845" cy="1032911"/>
          </a:xfrm>
          <a:prstGeom prst="rect">
            <a:avLst/>
          </a:prstGeom>
        </p:spPr>
        <p:txBody>
          <a:bodyPr wrap="square">
            <a:spAutoFit/>
          </a:bodyPr>
          <a:lstStyle/>
          <a:p>
            <a:pPr marL="285750" indent="-285750">
              <a:lnSpc>
                <a:spcPct val="80000"/>
              </a:lnSpc>
              <a:spcBef>
                <a:spcPct val="20000"/>
              </a:spcBef>
              <a:defRPr/>
            </a:pPr>
            <a:r>
              <a:rPr lang="fr-BE" sz="1600" u="sng" dirty="0">
                <a:solidFill>
                  <a:schemeClr val="tx2">
                    <a:lumMod val="50000"/>
                  </a:schemeClr>
                </a:solidFill>
              </a:rPr>
              <a:t>London</a:t>
            </a:r>
          </a:p>
          <a:p>
            <a:pPr marL="285750" indent="-285750">
              <a:lnSpc>
                <a:spcPct val="80000"/>
              </a:lnSpc>
              <a:spcBef>
                <a:spcPct val="20000"/>
              </a:spcBef>
              <a:buFont typeface="Arial" panose="020B0604020202020204" pitchFamily="34" charset="0"/>
              <a:buChar char="•"/>
              <a:defRPr/>
            </a:pPr>
            <a:r>
              <a:rPr lang="fr-BE" sz="1600" dirty="0">
                <a:solidFill>
                  <a:schemeClr val="tx2">
                    <a:lumMod val="50000"/>
                  </a:schemeClr>
                </a:solidFill>
              </a:rPr>
              <a:t>S. Prasad	</a:t>
            </a:r>
          </a:p>
          <a:p>
            <a:pPr marL="285750" indent="-285750">
              <a:lnSpc>
                <a:spcPct val="80000"/>
              </a:lnSpc>
              <a:spcBef>
                <a:spcPct val="20000"/>
              </a:spcBef>
              <a:buFont typeface="Arial" panose="020B0604020202020204" pitchFamily="34" charset="0"/>
              <a:buChar char="•"/>
              <a:defRPr/>
            </a:pPr>
            <a:r>
              <a:rPr lang="fr-BE" sz="1600" dirty="0">
                <a:solidFill>
                  <a:schemeClr val="tx2">
                    <a:lumMod val="50000"/>
                  </a:schemeClr>
                </a:solidFill>
              </a:rPr>
              <a:t>J. </a:t>
            </a:r>
            <a:r>
              <a:rPr lang="fr-BE" sz="1600" dirty="0" err="1">
                <a:solidFill>
                  <a:schemeClr val="tx2">
                    <a:lumMod val="50000"/>
                  </a:schemeClr>
                </a:solidFill>
              </a:rPr>
              <a:t>Ware</a:t>
            </a:r>
            <a:endParaRPr lang="fr-BE" sz="1600" dirty="0">
              <a:solidFill>
                <a:schemeClr val="tx2">
                  <a:lumMod val="50000"/>
                </a:schemeClr>
              </a:solidFill>
            </a:endParaRPr>
          </a:p>
          <a:p>
            <a:pPr marL="285750" indent="-285750">
              <a:lnSpc>
                <a:spcPct val="80000"/>
              </a:lnSpc>
              <a:spcBef>
                <a:spcPct val="20000"/>
              </a:spcBef>
              <a:buFont typeface="Arial" panose="020B0604020202020204" pitchFamily="34" charset="0"/>
              <a:buChar char="•"/>
              <a:defRPr/>
            </a:pPr>
            <a:r>
              <a:rPr lang="fr-BE" sz="1600" dirty="0">
                <a:solidFill>
                  <a:schemeClr val="tx2">
                    <a:lumMod val="50000"/>
                  </a:schemeClr>
                </a:solidFill>
              </a:rPr>
              <a:t>F. </a:t>
            </a:r>
            <a:r>
              <a:rPr lang="fr-BE" sz="1600" dirty="0" err="1">
                <a:solidFill>
                  <a:schemeClr val="tx2">
                    <a:lumMod val="50000"/>
                  </a:schemeClr>
                </a:solidFill>
              </a:rPr>
              <a:t>Marelli</a:t>
            </a:r>
            <a:r>
              <a:rPr lang="fr-BE" sz="1600" dirty="0">
                <a:solidFill>
                  <a:schemeClr val="tx2">
                    <a:lumMod val="50000"/>
                  </a:schemeClr>
                </a:solidFill>
              </a:rPr>
              <a:t>-Berg</a:t>
            </a:r>
          </a:p>
        </p:txBody>
      </p:sp>
      <p:sp>
        <p:nvSpPr>
          <p:cNvPr id="19" name="Rechthoek 18">
            <a:extLst>
              <a:ext uri="{FF2B5EF4-FFF2-40B4-BE49-F238E27FC236}">
                <a16:creationId xmlns:a16="http://schemas.microsoft.com/office/drawing/2014/main" id="{4550C4FB-22F2-F949-B728-5447EE325680}"/>
              </a:ext>
            </a:extLst>
          </p:cNvPr>
          <p:cNvSpPr/>
          <p:nvPr/>
        </p:nvSpPr>
        <p:spPr>
          <a:xfrm>
            <a:off x="7466638" y="2171266"/>
            <a:ext cx="2048845" cy="786690"/>
          </a:xfrm>
          <a:prstGeom prst="rect">
            <a:avLst/>
          </a:prstGeom>
        </p:spPr>
        <p:txBody>
          <a:bodyPr wrap="square">
            <a:spAutoFit/>
          </a:bodyPr>
          <a:lstStyle/>
          <a:p>
            <a:pPr marL="285750" indent="-285750">
              <a:lnSpc>
                <a:spcPct val="80000"/>
              </a:lnSpc>
              <a:spcBef>
                <a:spcPct val="20000"/>
              </a:spcBef>
              <a:defRPr/>
            </a:pPr>
            <a:r>
              <a:rPr lang="fr-BE" sz="1600" u="sng" dirty="0">
                <a:solidFill>
                  <a:schemeClr val="tx2">
                    <a:lumMod val="50000"/>
                  </a:schemeClr>
                </a:solidFill>
              </a:rPr>
              <a:t>Berlin, Germany</a:t>
            </a:r>
          </a:p>
          <a:p>
            <a:pPr marL="285750" indent="-285750">
              <a:lnSpc>
                <a:spcPct val="80000"/>
              </a:lnSpc>
              <a:spcBef>
                <a:spcPct val="20000"/>
              </a:spcBef>
              <a:buFont typeface="Arial" panose="020B0604020202020204" pitchFamily="34" charset="0"/>
              <a:buChar char="•"/>
              <a:defRPr/>
            </a:pPr>
            <a:r>
              <a:rPr lang="fr-BE" sz="1600" dirty="0">
                <a:solidFill>
                  <a:schemeClr val="tx2">
                    <a:lumMod val="50000"/>
                  </a:schemeClr>
                </a:solidFill>
              </a:rPr>
              <a:t>C. </a:t>
            </a:r>
            <a:r>
              <a:rPr lang="fr-BE" sz="1600" dirty="0" err="1">
                <a:solidFill>
                  <a:schemeClr val="tx2">
                    <a:lumMod val="50000"/>
                  </a:schemeClr>
                </a:solidFill>
              </a:rPr>
              <a:t>Tschoeppe</a:t>
            </a:r>
            <a:endParaRPr lang="fr-BE" sz="1600" dirty="0">
              <a:solidFill>
                <a:schemeClr val="tx2">
                  <a:lumMod val="50000"/>
                </a:schemeClr>
              </a:solidFill>
            </a:endParaRPr>
          </a:p>
          <a:p>
            <a:pPr marL="285750" indent="-285750">
              <a:lnSpc>
                <a:spcPct val="80000"/>
              </a:lnSpc>
              <a:spcBef>
                <a:spcPct val="20000"/>
              </a:spcBef>
              <a:buFont typeface="Arial" panose="020B0604020202020204" pitchFamily="34" charset="0"/>
              <a:buChar char="•"/>
              <a:defRPr/>
            </a:pPr>
            <a:r>
              <a:rPr lang="fr-BE" sz="1600" dirty="0">
                <a:solidFill>
                  <a:schemeClr val="tx2">
                    <a:lumMod val="50000"/>
                  </a:schemeClr>
                </a:solidFill>
              </a:rPr>
              <a:t>S. Van </a:t>
            </a:r>
            <a:r>
              <a:rPr lang="fr-BE" sz="1600" dirty="0" err="1">
                <a:solidFill>
                  <a:schemeClr val="tx2">
                    <a:lumMod val="50000"/>
                  </a:schemeClr>
                </a:solidFill>
              </a:rPr>
              <a:t>Linthout</a:t>
            </a:r>
            <a:r>
              <a:rPr lang="fr-BE" sz="1600" dirty="0">
                <a:solidFill>
                  <a:schemeClr val="tx2">
                    <a:lumMod val="50000"/>
                  </a:schemeClr>
                </a:solidFill>
              </a:rPr>
              <a:t> </a:t>
            </a:r>
          </a:p>
        </p:txBody>
      </p:sp>
      <p:sp>
        <p:nvSpPr>
          <p:cNvPr id="21" name="Tekstvak 20">
            <a:extLst>
              <a:ext uri="{FF2B5EF4-FFF2-40B4-BE49-F238E27FC236}">
                <a16:creationId xmlns:a16="http://schemas.microsoft.com/office/drawing/2014/main" id="{E44EAC53-2AAB-0B47-B7FC-CD1BA00AC6D0}"/>
              </a:ext>
            </a:extLst>
          </p:cNvPr>
          <p:cNvSpPr txBox="1"/>
          <p:nvPr/>
        </p:nvSpPr>
        <p:spPr>
          <a:xfrm>
            <a:off x="3335202" y="1858554"/>
            <a:ext cx="1913729" cy="2800767"/>
          </a:xfrm>
          <a:prstGeom prst="rect">
            <a:avLst/>
          </a:prstGeom>
          <a:noFill/>
        </p:spPr>
        <p:txBody>
          <a:bodyPr wrap="none" rtlCol="0">
            <a:spAutoFit/>
          </a:bodyPr>
          <a:lstStyle/>
          <a:p>
            <a:r>
              <a:rPr lang="nl-BE" sz="1600" b="1" u="sng" dirty="0"/>
              <a:t>Amsterdam</a:t>
            </a:r>
          </a:p>
          <a:p>
            <a:pPr marL="285750" indent="-285750">
              <a:buFontTx/>
              <a:buChar char="-"/>
            </a:pPr>
            <a:r>
              <a:rPr lang="nl-BE" sz="1600" dirty="0"/>
              <a:t>J. Beulens</a:t>
            </a:r>
          </a:p>
          <a:p>
            <a:pPr marL="285750" indent="-285750">
              <a:buFontTx/>
              <a:buChar char="-"/>
            </a:pPr>
            <a:r>
              <a:rPr lang="nl-BE" sz="1600" dirty="0"/>
              <a:t>C. Bezzina</a:t>
            </a:r>
          </a:p>
          <a:p>
            <a:pPr marL="285750" indent="-285750">
              <a:buFontTx/>
              <a:buChar char="-"/>
            </a:pPr>
            <a:r>
              <a:rPr lang="nl-BE" sz="1600" dirty="0"/>
              <a:t>J. van der Velden</a:t>
            </a:r>
          </a:p>
          <a:p>
            <a:r>
              <a:rPr lang="nl-BE" sz="1600" u="sng" dirty="0"/>
              <a:t>Rotterdam</a:t>
            </a:r>
          </a:p>
          <a:p>
            <a:pPr marL="285750" indent="-285750">
              <a:buFontTx/>
              <a:buChar char="-"/>
            </a:pPr>
            <a:r>
              <a:rPr lang="nl-BE" sz="1600" dirty="0"/>
              <a:t>D. Duncker</a:t>
            </a:r>
          </a:p>
          <a:p>
            <a:pPr marL="285750" indent="-285750">
              <a:buFontTx/>
              <a:buChar char="-"/>
            </a:pPr>
            <a:r>
              <a:rPr lang="nl-BE" sz="1600" dirty="0"/>
              <a:t>J. van de Wouw</a:t>
            </a:r>
          </a:p>
          <a:p>
            <a:r>
              <a:rPr lang="nl-BE" sz="1600" u="sng" dirty="0"/>
              <a:t>Utrecht</a:t>
            </a:r>
          </a:p>
          <a:p>
            <a:pPr marL="285750" indent="-285750">
              <a:buFontTx/>
              <a:buChar char="-"/>
            </a:pPr>
            <a:r>
              <a:rPr lang="nl-BE" sz="1600" dirty="0"/>
              <a:t>H. den Ruijter</a:t>
            </a:r>
          </a:p>
          <a:p>
            <a:pPr marL="285750" indent="-285750">
              <a:buFontTx/>
              <a:buChar char="-"/>
            </a:pPr>
            <a:r>
              <a:rPr lang="nl-BE" sz="1600" dirty="0"/>
              <a:t>G. Valstar</a:t>
            </a:r>
          </a:p>
          <a:p>
            <a:pPr marL="285750" indent="-285750">
              <a:buFontTx/>
              <a:buChar char="-"/>
            </a:pPr>
            <a:r>
              <a:rPr lang="nl-BE" sz="1600" dirty="0"/>
              <a:t>F. Asselberg</a:t>
            </a:r>
          </a:p>
        </p:txBody>
      </p:sp>
      <p:pic>
        <p:nvPicPr>
          <p:cNvPr id="26" name="Afbeelding 25">
            <a:extLst>
              <a:ext uri="{FF2B5EF4-FFF2-40B4-BE49-F238E27FC236}">
                <a16:creationId xmlns:a16="http://schemas.microsoft.com/office/drawing/2014/main" id="{F82BE05D-CE6A-464B-931A-8F813A6B749F}"/>
              </a:ext>
            </a:extLst>
          </p:cNvPr>
          <p:cNvPicPr>
            <a:picLocks noChangeAspect="1"/>
          </p:cNvPicPr>
          <p:nvPr/>
        </p:nvPicPr>
        <p:blipFill>
          <a:blip r:embed="rId5"/>
          <a:stretch>
            <a:fillRect/>
          </a:stretch>
        </p:blipFill>
        <p:spPr>
          <a:xfrm>
            <a:off x="16322541" y="5891341"/>
            <a:ext cx="1963987" cy="559850"/>
          </a:xfrm>
          <a:prstGeom prst="rect">
            <a:avLst/>
          </a:prstGeom>
          <a:ln>
            <a:solidFill>
              <a:schemeClr val="tx1"/>
            </a:solidFill>
          </a:ln>
        </p:spPr>
      </p:pic>
      <p:sp>
        <p:nvSpPr>
          <p:cNvPr id="6" name="Tekstvak 5">
            <a:extLst>
              <a:ext uri="{FF2B5EF4-FFF2-40B4-BE49-F238E27FC236}">
                <a16:creationId xmlns:a16="http://schemas.microsoft.com/office/drawing/2014/main" id="{AA3A4D89-226E-254B-B461-CFA76A42DC07}"/>
              </a:ext>
            </a:extLst>
          </p:cNvPr>
          <p:cNvSpPr txBox="1"/>
          <p:nvPr/>
        </p:nvSpPr>
        <p:spPr>
          <a:xfrm>
            <a:off x="8444825" y="5474962"/>
            <a:ext cx="1516697" cy="369332"/>
          </a:xfrm>
          <a:prstGeom prst="rect">
            <a:avLst/>
          </a:prstGeom>
          <a:noFill/>
          <a:ln>
            <a:solidFill>
              <a:schemeClr val="tx1"/>
            </a:solidFill>
          </a:ln>
        </p:spPr>
        <p:txBody>
          <a:bodyPr wrap="none" rtlCol="0">
            <a:spAutoFit/>
          </a:bodyPr>
          <a:lstStyle/>
          <a:p>
            <a:r>
              <a:rPr lang="nl-BE" dirty="0"/>
              <a:t>ARENA-PRIME</a:t>
            </a:r>
          </a:p>
        </p:txBody>
      </p:sp>
      <p:sp>
        <p:nvSpPr>
          <p:cNvPr id="7" name="Tekstvak 6">
            <a:extLst>
              <a:ext uri="{FF2B5EF4-FFF2-40B4-BE49-F238E27FC236}">
                <a16:creationId xmlns:a16="http://schemas.microsoft.com/office/drawing/2014/main" id="{14CA2004-723E-0E45-838F-542683F9407D}"/>
              </a:ext>
            </a:extLst>
          </p:cNvPr>
          <p:cNvSpPr txBox="1"/>
          <p:nvPr/>
        </p:nvSpPr>
        <p:spPr>
          <a:xfrm>
            <a:off x="6519540" y="6315624"/>
            <a:ext cx="1816844" cy="369332"/>
          </a:xfrm>
          <a:prstGeom prst="rect">
            <a:avLst/>
          </a:prstGeom>
          <a:noFill/>
          <a:ln>
            <a:solidFill>
              <a:schemeClr val="tx1"/>
            </a:solidFill>
          </a:ln>
        </p:spPr>
        <p:txBody>
          <a:bodyPr wrap="none" rtlCol="0">
            <a:spAutoFit/>
          </a:bodyPr>
          <a:lstStyle/>
          <a:p>
            <a:r>
              <a:rPr lang="nl-BE" dirty="0"/>
              <a:t>IMI-CARDIATEAM</a:t>
            </a:r>
          </a:p>
        </p:txBody>
      </p:sp>
      <p:pic>
        <p:nvPicPr>
          <p:cNvPr id="8" name="Afbeelding 7">
            <a:extLst>
              <a:ext uri="{FF2B5EF4-FFF2-40B4-BE49-F238E27FC236}">
                <a16:creationId xmlns:a16="http://schemas.microsoft.com/office/drawing/2014/main" id="{F97E9915-3CEE-A040-970F-4ED0167F8D08}"/>
              </a:ext>
            </a:extLst>
          </p:cNvPr>
          <p:cNvPicPr>
            <a:picLocks noChangeAspect="1"/>
          </p:cNvPicPr>
          <p:nvPr/>
        </p:nvPicPr>
        <p:blipFill>
          <a:blip r:embed="rId6"/>
          <a:stretch>
            <a:fillRect/>
          </a:stretch>
        </p:blipFill>
        <p:spPr>
          <a:xfrm>
            <a:off x="8466184" y="5936747"/>
            <a:ext cx="1963594" cy="469037"/>
          </a:xfrm>
          <a:prstGeom prst="rect">
            <a:avLst/>
          </a:prstGeom>
          <a:ln>
            <a:solidFill>
              <a:schemeClr val="tx1"/>
            </a:solidFill>
          </a:ln>
        </p:spPr>
      </p:pic>
      <p:grpSp>
        <p:nvGrpSpPr>
          <p:cNvPr id="10" name="Groep 9">
            <a:extLst>
              <a:ext uri="{FF2B5EF4-FFF2-40B4-BE49-F238E27FC236}">
                <a16:creationId xmlns:a16="http://schemas.microsoft.com/office/drawing/2014/main" id="{2982339C-E734-9147-202D-8803196A8252}"/>
              </a:ext>
            </a:extLst>
          </p:cNvPr>
          <p:cNvGrpSpPr/>
          <p:nvPr/>
        </p:nvGrpSpPr>
        <p:grpSpPr>
          <a:xfrm>
            <a:off x="4316542" y="5474962"/>
            <a:ext cx="2162769" cy="794771"/>
            <a:chOff x="2658600" y="5412501"/>
            <a:chExt cx="2302289" cy="792079"/>
          </a:xfrm>
        </p:grpSpPr>
        <p:pic>
          <p:nvPicPr>
            <p:cNvPr id="2" name="Afbeelding 1">
              <a:extLst>
                <a:ext uri="{FF2B5EF4-FFF2-40B4-BE49-F238E27FC236}">
                  <a16:creationId xmlns:a16="http://schemas.microsoft.com/office/drawing/2014/main" id="{30D3416F-D3F9-AC43-6FAD-A3DEB8D7E178}"/>
                </a:ext>
              </a:extLst>
            </p:cNvPr>
            <p:cNvPicPr>
              <a:picLocks noChangeAspect="1"/>
            </p:cNvPicPr>
            <p:nvPr/>
          </p:nvPicPr>
          <p:blipFill>
            <a:blip r:embed="rId7"/>
            <a:stretch>
              <a:fillRect/>
            </a:stretch>
          </p:blipFill>
          <p:spPr>
            <a:xfrm>
              <a:off x="2658600" y="5412501"/>
              <a:ext cx="2302289" cy="719053"/>
            </a:xfrm>
            <a:prstGeom prst="rect">
              <a:avLst/>
            </a:prstGeom>
            <a:ln>
              <a:solidFill>
                <a:schemeClr val="tx1"/>
              </a:solidFill>
            </a:ln>
          </p:spPr>
        </p:pic>
        <p:sp>
          <p:nvSpPr>
            <p:cNvPr id="9" name="Tekstvak 8">
              <a:extLst>
                <a:ext uri="{FF2B5EF4-FFF2-40B4-BE49-F238E27FC236}">
                  <a16:creationId xmlns:a16="http://schemas.microsoft.com/office/drawing/2014/main" id="{FABBFEA5-C678-119C-C15D-BA3EB714FF93}"/>
                </a:ext>
              </a:extLst>
            </p:cNvPr>
            <p:cNvSpPr txBox="1"/>
            <p:nvPr/>
          </p:nvSpPr>
          <p:spPr>
            <a:xfrm>
              <a:off x="3397659" y="5835248"/>
              <a:ext cx="978601" cy="369332"/>
            </a:xfrm>
            <a:prstGeom prst="rect">
              <a:avLst/>
            </a:prstGeom>
            <a:noFill/>
          </p:spPr>
          <p:txBody>
            <a:bodyPr wrap="none" rtlCol="0">
              <a:spAutoFit/>
            </a:bodyPr>
            <a:lstStyle/>
            <a:p>
              <a:r>
                <a:rPr lang="nl-BE" dirty="0"/>
                <a:t>Metacor</a:t>
              </a:r>
            </a:p>
          </p:txBody>
        </p:sp>
      </p:grpSp>
      <p:pic>
        <p:nvPicPr>
          <p:cNvPr id="11" name="Afbeelding 10">
            <a:extLst>
              <a:ext uri="{FF2B5EF4-FFF2-40B4-BE49-F238E27FC236}">
                <a16:creationId xmlns:a16="http://schemas.microsoft.com/office/drawing/2014/main" id="{BB108651-9DB0-E49A-1DAB-308313EEE696}"/>
              </a:ext>
            </a:extLst>
          </p:cNvPr>
          <p:cNvPicPr>
            <a:picLocks noChangeAspect="1"/>
          </p:cNvPicPr>
          <p:nvPr/>
        </p:nvPicPr>
        <p:blipFill>
          <a:blip r:embed="rId8"/>
          <a:stretch>
            <a:fillRect/>
          </a:stretch>
        </p:blipFill>
        <p:spPr>
          <a:xfrm>
            <a:off x="6531464" y="5480017"/>
            <a:ext cx="1809056" cy="774903"/>
          </a:xfrm>
          <a:prstGeom prst="rect">
            <a:avLst/>
          </a:prstGeom>
          <a:solidFill>
            <a:schemeClr val="tx1"/>
          </a:solidFill>
          <a:ln>
            <a:solidFill>
              <a:schemeClr val="tx1"/>
            </a:solidFill>
          </a:ln>
        </p:spPr>
      </p:pic>
      <p:sp>
        <p:nvSpPr>
          <p:cNvPr id="12" name="Rechthoek 11">
            <a:extLst>
              <a:ext uri="{FF2B5EF4-FFF2-40B4-BE49-F238E27FC236}">
                <a16:creationId xmlns:a16="http://schemas.microsoft.com/office/drawing/2014/main" id="{DB1E644E-AABA-C383-0BA6-A7018B3B963A}"/>
              </a:ext>
            </a:extLst>
          </p:cNvPr>
          <p:cNvSpPr/>
          <p:nvPr/>
        </p:nvSpPr>
        <p:spPr>
          <a:xfrm>
            <a:off x="9852328" y="801765"/>
            <a:ext cx="2048845" cy="540469"/>
          </a:xfrm>
          <a:prstGeom prst="rect">
            <a:avLst/>
          </a:prstGeom>
        </p:spPr>
        <p:txBody>
          <a:bodyPr wrap="square">
            <a:spAutoFit/>
          </a:bodyPr>
          <a:lstStyle/>
          <a:p>
            <a:pPr marL="285750" indent="-285750">
              <a:lnSpc>
                <a:spcPct val="80000"/>
              </a:lnSpc>
              <a:spcBef>
                <a:spcPct val="20000"/>
              </a:spcBef>
              <a:defRPr/>
            </a:pPr>
            <a:r>
              <a:rPr lang="fr-BE" sz="1600" u="sng" dirty="0">
                <a:solidFill>
                  <a:schemeClr val="tx2">
                    <a:lumMod val="50000"/>
                  </a:schemeClr>
                </a:solidFill>
              </a:rPr>
              <a:t>Boston</a:t>
            </a:r>
          </a:p>
          <a:p>
            <a:pPr marL="285750" indent="-285750">
              <a:lnSpc>
                <a:spcPct val="80000"/>
              </a:lnSpc>
              <a:spcBef>
                <a:spcPct val="20000"/>
              </a:spcBef>
              <a:buFont typeface="Arial" panose="020B0604020202020204" pitchFamily="34" charset="0"/>
              <a:buChar char="•"/>
              <a:defRPr/>
            </a:pPr>
            <a:r>
              <a:rPr lang="fr-BE" sz="1600" dirty="0">
                <a:solidFill>
                  <a:schemeClr val="tx2">
                    <a:lumMod val="50000"/>
                  </a:schemeClr>
                </a:solidFill>
              </a:rPr>
              <a:t>N. </a:t>
            </a:r>
            <a:r>
              <a:rPr lang="fr-BE" sz="1600" dirty="0" err="1">
                <a:solidFill>
                  <a:schemeClr val="tx2">
                    <a:lumMod val="50000"/>
                  </a:schemeClr>
                </a:solidFill>
              </a:rPr>
              <a:t>Lakdawala</a:t>
            </a:r>
            <a:endParaRPr lang="fr-BE" sz="1600" dirty="0">
              <a:solidFill>
                <a:schemeClr val="tx2">
                  <a:lumMod val="50000"/>
                </a:schemeClr>
              </a:solidFill>
            </a:endParaRPr>
          </a:p>
        </p:txBody>
      </p:sp>
      <p:sp>
        <p:nvSpPr>
          <p:cNvPr id="13" name="Rechthoek 12">
            <a:extLst>
              <a:ext uri="{FF2B5EF4-FFF2-40B4-BE49-F238E27FC236}">
                <a16:creationId xmlns:a16="http://schemas.microsoft.com/office/drawing/2014/main" id="{8A03A052-6272-988B-828B-1227E8FA6A67}"/>
              </a:ext>
            </a:extLst>
          </p:cNvPr>
          <p:cNvSpPr/>
          <p:nvPr/>
        </p:nvSpPr>
        <p:spPr>
          <a:xfrm>
            <a:off x="9887811" y="1427994"/>
            <a:ext cx="2048845" cy="540469"/>
          </a:xfrm>
          <a:prstGeom prst="rect">
            <a:avLst/>
          </a:prstGeom>
        </p:spPr>
        <p:txBody>
          <a:bodyPr wrap="square">
            <a:spAutoFit/>
          </a:bodyPr>
          <a:lstStyle/>
          <a:p>
            <a:pPr marL="285750" indent="-285750">
              <a:lnSpc>
                <a:spcPct val="80000"/>
              </a:lnSpc>
              <a:spcBef>
                <a:spcPct val="20000"/>
              </a:spcBef>
              <a:defRPr/>
            </a:pPr>
            <a:r>
              <a:rPr lang="fr-BE" sz="1600" u="sng" dirty="0">
                <a:solidFill>
                  <a:schemeClr val="tx2">
                    <a:lumMod val="50000"/>
                  </a:schemeClr>
                </a:solidFill>
              </a:rPr>
              <a:t>Trieste</a:t>
            </a:r>
          </a:p>
          <a:p>
            <a:pPr marL="285750" indent="-285750">
              <a:lnSpc>
                <a:spcPct val="80000"/>
              </a:lnSpc>
              <a:spcBef>
                <a:spcPct val="20000"/>
              </a:spcBef>
              <a:buFont typeface="Arial" panose="020B0604020202020204" pitchFamily="34" charset="0"/>
              <a:buChar char="•"/>
              <a:defRPr/>
            </a:pPr>
            <a:r>
              <a:rPr lang="fr-BE" sz="1600" dirty="0">
                <a:solidFill>
                  <a:schemeClr val="tx2">
                    <a:lumMod val="50000"/>
                  </a:schemeClr>
                </a:solidFill>
              </a:rPr>
              <a:t>M. </a:t>
            </a:r>
            <a:r>
              <a:rPr lang="fr-BE" sz="1600" dirty="0" err="1">
                <a:solidFill>
                  <a:schemeClr val="tx2">
                    <a:lumMod val="50000"/>
                  </a:schemeClr>
                </a:solidFill>
              </a:rPr>
              <a:t>Merlo</a:t>
            </a:r>
            <a:endParaRPr lang="fr-BE" sz="1600" dirty="0">
              <a:solidFill>
                <a:schemeClr val="tx2">
                  <a:lumMod val="50000"/>
                </a:schemeClr>
              </a:solidFill>
            </a:endParaRPr>
          </a:p>
        </p:txBody>
      </p:sp>
      <p:sp>
        <p:nvSpPr>
          <p:cNvPr id="14" name="Rechthoek 13">
            <a:extLst>
              <a:ext uri="{FF2B5EF4-FFF2-40B4-BE49-F238E27FC236}">
                <a16:creationId xmlns:a16="http://schemas.microsoft.com/office/drawing/2014/main" id="{9AF952AE-DC16-5C49-4558-C5F4FD846BF5}"/>
              </a:ext>
            </a:extLst>
          </p:cNvPr>
          <p:cNvSpPr/>
          <p:nvPr/>
        </p:nvSpPr>
        <p:spPr>
          <a:xfrm>
            <a:off x="9887811" y="2034107"/>
            <a:ext cx="2048845" cy="540469"/>
          </a:xfrm>
          <a:prstGeom prst="rect">
            <a:avLst/>
          </a:prstGeom>
        </p:spPr>
        <p:txBody>
          <a:bodyPr wrap="square">
            <a:spAutoFit/>
          </a:bodyPr>
          <a:lstStyle/>
          <a:p>
            <a:pPr marL="285750" indent="-285750">
              <a:lnSpc>
                <a:spcPct val="80000"/>
              </a:lnSpc>
              <a:spcBef>
                <a:spcPct val="20000"/>
              </a:spcBef>
              <a:defRPr/>
            </a:pPr>
            <a:r>
              <a:rPr lang="fr-BE" sz="1600" u="sng" dirty="0">
                <a:solidFill>
                  <a:schemeClr val="tx2">
                    <a:lumMod val="50000"/>
                  </a:schemeClr>
                </a:solidFill>
              </a:rPr>
              <a:t>Berlin</a:t>
            </a:r>
          </a:p>
          <a:p>
            <a:pPr marL="285750" indent="-285750">
              <a:lnSpc>
                <a:spcPct val="80000"/>
              </a:lnSpc>
              <a:spcBef>
                <a:spcPct val="20000"/>
              </a:spcBef>
              <a:buFont typeface="Arial" panose="020B0604020202020204" pitchFamily="34" charset="0"/>
              <a:buChar char="•"/>
              <a:defRPr/>
            </a:pPr>
            <a:r>
              <a:rPr lang="fr-BE" sz="1600" dirty="0">
                <a:solidFill>
                  <a:schemeClr val="tx2">
                    <a:lumMod val="50000"/>
                  </a:schemeClr>
                </a:solidFill>
              </a:rPr>
              <a:t>N. </a:t>
            </a:r>
            <a:r>
              <a:rPr lang="fr-BE" sz="1600" dirty="0" err="1">
                <a:solidFill>
                  <a:schemeClr val="tx2">
                    <a:lumMod val="50000"/>
                  </a:schemeClr>
                </a:solidFill>
              </a:rPr>
              <a:t>Huebner</a:t>
            </a:r>
            <a:endParaRPr lang="fr-BE" sz="1600" dirty="0">
              <a:solidFill>
                <a:schemeClr val="tx2">
                  <a:lumMod val="50000"/>
                </a:schemeClr>
              </a:solidFill>
            </a:endParaRPr>
          </a:p>
        </p:txBody>
      </p:sp>
      <p:pic>
        <p:nvPicPr>
          <p:cNvPr id="15" name="Afbeelding 14">
            <a:extLst>
              <a:ext uri="{FF2B5EF4-FFF2-40B4-BE49-F238E27FC236}">
                <a16:creationId xmlns:a16="http://schemas.microsoft.com/office/drawing/2014/main" id="{82DADCDD-C6B3-E4E2-5FDA-57D6A15A2F24}"/>
              </a:ext>
            </a:extLst>
          </p:cNvPr>
          <p:cNvPicPr>
            <a:picLocks noChangeAspect="1"/>
          </p:cNvPicPr>
          <p:nvPr/>
        </p:nvPicPr>
        <p:blipFill>
          <a:blip r:embed="rId9"/>
          <a:stretch>
            <a:fillRect/>
          </a:stretch>
        </p:blipFill>
        <p:spPr>
          <a:xfrm>
            <a:off x="10555442" y="5483967"/>
            <a:ext cx="1214101" cy="921818"/>
          </a:xfrm>
          <a:prstGeom prst="rect">
            <a:avLst/>
          </a:prstGeom>
          <a:ln>
            <a:solidFill>
              <a:schemeClr val="tx1"/>
            </a:solidFill>
          </a:ln>
        </p:spPr>
      </p:pic>
      <p:sp>
        <p:nvSpPr>
          <p:cNvPr id="16" name="Tekstvak 15">
            <a:extLst>
              <a:ext uri="{FF2B5EF4-FFF2-40B4-BE49-F238E27FC236}">
                <a16:creationId xmlns:a16="http://schemas.microsoft.com/office/drawing/2014/main" id="{5B920515-DA2F-1892-A267-6683181BDC5C}"/>
              </a:ext>
            </a:extLst>
          </p:cNvPr>
          <p:cNvSpPr txBox="1"/>
          <p:nvPr/>
        </p:nvSpPr>
        <p:spPr>
          <a:xfrm>
            <a:off x="7213963" y="5903928"/>
            <a:ext cx="834203" cy="338554"/>
          </a:xfrm>
          <a:prstGeom prst="rect">
            <a:avLst/>
          </a:prstGeom>
          <a:noFill/>
        </p:spPr>
        <p:txBody>
          <a:bodyPr wrap="none" rtlCol="0">
            <a:spAutoFit/>
          </a:bodyPr>
          <a:lstStyle/>
          <a:p>
            <a:r>
              <a:rPr lang="nl-BE" sz="1600" dirty="0"/>
              <a:t>Horizon</a:t>
            </a:r>
          </a:p>
        </p:txBody>
      </p:sp>
    </p:spTree>
    <p:extLst>
      <p:ext uri="{BB962C8B-B14F-4D97-AF65-F5344CB8AC3E}">
        <p14:creationId xmlns:p14="http://schemas.microsoft.com/office/powerpoint/2010/main" val="183329543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0BB014-FA18-82DA-0F2A-9A286BC942C5}"/>
              </a:ext>
            </a:extLst>
          </p:cNvPr>
          <p:cNvSpPr>
            <a:spLocks noGrp="1"/>
          </p:cNvSpPr>
          <p:nvPr>
            <p:ph type="title"/>
          </p:nvPr>
        </p:nvSpPr>
        <p:spPr/>
        <p:txBody>
          <a:bodyPr/>
          <a:lstStyle/>
          <a:p>
            <a:r>
              <a:rPr lang="nl-BE" dirty="0"/>
              <a:t>Dilated CMP: increased late gadolinium fibrosis at imaging predictive of prognosis</a:t>
            </a:r>
          </a:p>
        </p:txBody>
      </p:sp>
      <p:pic>
        <p:nvPicPr>
          <p:cNvPr id="4" name="Tijdelijke aanduiding voor inhoud 3">
            <a:extLst>
              <a:ext uri="{FF2B5EF4-FFF2-40B4-BE49-F238E27FC236}">
                <a16:creationId xmlns:a16="http://schemas.microsoft.com/office/drawing/2014/main" id="{110FF8CA-02C5-4CD1-C75C-608DA3230D62}"/>
              </a:ext>
            </a:extLst>
          </p:cNvPr>
          <p:cNvPicPr>
            <a:picLocks noGrp="1" noChangeAspect="1"/>
          </p:cNvPicPr>
          <p:nvPr>
            <p:ph idx="1"/>
          </p:nvPr>
        </p:nvPicPr>
        <p:blipFill>
          <a:blip r:embed="rId2"/>
          <a:stretch>
            <a:fillRect/>
          </a:stretch>
        </p:blipFill>
        <p:spPr>
          <a:xfrm>
            <a:off x="2718706" y="1825625"/>
            <a:ext cx="6754587" cy="4351338"/>
          </a:xfrm>
          <a:prstGeom prst="rect">
            <a:avLst/>
          </a:prstGeom>
        </p:spPr>
      </p:pic>
    </p:spTree>
    <p:extLst>
      <p:ext uri="{BB962C8B-B14F-4D97-AF65-F5344CB8AC3E}">
        <p14:creationId xmlns:p14="http://schemas.microsoft.com/office/powerpoint/2010/main" val="1672181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1524000" y="5994400"/>
            <a:ext cx="7677150" cy="8636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000" i="1" dirty="0" err="1">
                <a:solidFill>
                  <a:srgbClr val="333333"/>
                </a:solidFill>
              </a:rPr>
              <a:t>Eur</a:t>
            </a:r>
            <a:r>
              <a:rPr lang="en-US" altLang="en-US" sz="1000" i="1" dirty="0">
                <a:solidFill>
                  <a:srgbClr val="333333"/>
                </a:solidFill>
              </a:rPr>
              <a:t> Heart J</a:t>
            </a:r>
            <a:r>
              <a:rPr lang="en-US" altLang="en-US" sz="1000" dirty="0">
                <a:solidFill>
                  <a:srgbClr val="333333"/>
                </a:solidFill>
              </a:rPr>
              <a:t>, 2023 ehad778, </a:t>
            </a:r>
            <a:r>
              <a:rPr lang="en-US" altLang="en-US" sz="1000" dirty="0">
                <a:solidFill>
                  <a:srgbClr val="333333"/>
                </a:solidFill>
                <a:hlinkClick r:id="rId3"/>
              </a:rPr>
              <a:t>https://doi.org/10.1093/eurheartj/ehad778</a:t>
            </a:r>
            <a:endParaRPr lang="en-US" altLang="en-US" sz="1000" dirty="0">
              <a:solidFill>
                <a:srgbClr val="333333"/>
              </a:solidFill>
            </a:endParaRPr>
          </a:p>
          <a:p>
            <a:pPr marL="0" indent="0" eaLnBrk="1" hangingPunct="1">
              <a:spcBef>
                <a:spcPct val="0"/>
              </a:spcBef>
              <a:spcAft>
                <a:spcPts val="600"/>
              </a:spcAft>
              <a:buNone/>
            </a:pPr>
            <a:r>
              <a:rPr lang="en-US" altLang="en-US" sz="800" dirty="0">
                <a:solidFill>
                  <a:srgbClr val="2A2A2A"/>
                </a:solidFill>
              </a:rPr>
              <a:t>.</a:t>
            </a:r>
            <a:endParaRPr lang="en-US" altLang="en-US" sz="800" dirty="0">
              <a:solidFill>
                <a:srgbClr val="333333"/>
              </a:solidFill>
            </a:endParaRPr>
          </a:p>
        </p:txBody>
      </p:sp>
      <p:pic>
        <p:nvPicPr>
          <p:cNvPr id="5125" name="New picture"/>
          <p:cNvPicPr/>
          <p:nvPr/>
        </p:nvPicPr>
        <p:blipFill>
          <a:blip r:embed="rId4"/>
          <a:stretch>
            <a:fillRect/>
          </a:stretch>
        </p:blipFill>
        <p:spPr>
          <a:xfrm>
            <a:off x="505690" y="745692"/>
            <a:ext cx="10162309" cy="5378017"/>
          </a:xfrm>
          <a:prstGeom prst="rect">
            <a:avLst/>
          </a:prstGeom>
        </p:spPr>
      </p:pic>
      <p:sp>
        <p:nvSpPr>
          <p:cNvPr id="3" name="Titel 2">
            <a:extLst>
              <a:ext uri="{FF2B5EF4-FFF2-40B4-BE49-F238E27FC236}">
                <a16:creationId xmlns:a16="http://schemas.microsoft.com/office/drawing/2014/main" id="{DF4E6DE2-E277-F40F-7299-C596ABC9E22F}"/>
              </a:ext>
            </a:extLst>
          </p:cNvPr>
          <p:cNvSpPr>
            <a:spLocks noGrp="1"/>
          </p:cNvSpPr>
          <p:nvPr>
            <p:ph type="title"/>
          </p:nvPr>
        </p:nvSpPr>
        <p:spPr/>
        <p:txBody>
          <a:bodyPr>
            <a:normAutofit fontScale="90000"/>
          </a:bodyPr>
          <a:lstStyle/>
          <a:p>
            <a:endParaRPr lang="nl-BE"/>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5C9AAE0F-6ED8-BC2B-893F-BF00F00B2549}"/>
              </a:ext>
            </a:extLst>
          </p:cNvPr>
          <p:cNvSpPr>
            <a:spLocks noGrp="1"/>
          </p:cNvSpPr>
          <p:nvPr>
            <p:ph idx="1"/>
          </p:nvPr>
        </p:nvSpPr>
        <p:spPr/>
        <p:txBody>
          <a:bodyPr/>
          <a:lstStyle/>
          <a:p>
            <a:endParaRPr lang="nl-BE"/>
          </a:p>
        </p:txBody>
      </p:sp>
      <p:sp>
        <p:nvSpPr>
          <p:cNvPr id="3" name="Titel 2">
            <a:extLst>
              <a:ext uri="{FF2B5EF4-FFF2-40B4-BE49-F238E27FC236}">
                <a16:creationId xmlns:a16="http://schemas.microsoft.com/office/drawing/2014/main" id="{570848BD-85A9-973B-7AB2-3742E9C5F205}"/>
              </a:ext>
            </a:extLst>
          </p:cNvPr>
          <p:cNvSpPr>
            <a:spLocks noGrp="1"/>
          </p:cNvSpPr>
          <p:nvPr>
            <p:ph type="title"/>
          </p:nvPr>
        </p:nvSpPr>
        <p:spPr/>
        <p:txBody>
          <a:bodyPr>
            <a:normAutofit fontScale="90000"/>
          </a:bodyPr>
          <a:lstStyle/>
          <a:p>
            <a:endParaRPr lang="nl-BE"/>
          </a:p>
        </p:txBody>
      </p:sp>
      <p:pic>
        <p:nvPicPr>
          <p:cNvPr id="4" name="Afbeelding 3">
            <a:extLst>
              <a:ext uri="{FF2B5EF4-FFF2-40B4-BE49-F238E27FC236}">
                <a16:creationId xmlns:a16="http://schemas.microsoft.com/office/drawing/2014/main" id="{60EAEBDF-75F5-3168-91F0-8E3584BF73D3}"/>
              </a:ext>
            </a:extLst>
          </p:cNvPr>
          <p:cNvPicPr>
            <a:picLocks noChangeAspect="1"/>
          </p:cNvPicPr>
          <p:nvPr/>
        </p:nvPicPr>
        <p:blipFill>
          <a:blip r:embed="rId2"/>
          <a:stretch>
            <a:fillRect/>
          </a:stretch>
        </p:blipFill>
        <p:spPr>
          <a:xfrm>
            <a:off x="3604977" y="0"/>
            <a:ext cx="4982045" cy="6858000"/>
          </a:xfrm>
          <a:prstGeom prst="rect">
            <a:avLst/>
          </a:prstGeom>
        </p:spPr>
      </p:pic>
    </p:spTree>
    <p:extLst>
      <p:ext uri="{BB962C8B-B14F-4D97-AF65-F5344CB8AC3E}">
        <p14:creationId xmlns:p14="http://schemas.microsoft.com/office/powerpoint/2010/main" val="290511505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1" y="172283"/>
            <a:ext cx="7886700" cy="1325563"/>
          </a:xfrm>
        </p:spPr>
        <p:txBody>
          <a:bodyPr>
            <a:normAutofit/>
          </a:bodyPr>
          <a:lstStyle/>
          <a:p>
            <a:r>
              <a:rPr lang="en-GB" dirty="0"/>
              <a:t>Cardiomyopathies: multidisciplinary CMP program</a:t>
            </a:r>
          </a:p>
        </p:txBody>
      </p:sp>
      <p:sp>
        <p:nvSpPr>
          <p:cNvPr id="3" name="Tijdelijke aanduiding voor inhoud 2"/>
          <p:cNvSpPr>
            <a:spLocks noGrp="1"/>
          </p:cNvSpPr>
          <p:nvPr>
            <p:ph idx="1"/>
          </p:nvPr>
        </p:nvSpPr>
        <p:spPr>
          <a:xfrm>
            <a:off x="443345" y="1827627"/>
            <a:ext cx="11055928" cy="4525963"/>
          </a:xfrm>
        </p:spPr>
        <p:txBody>
          <a:bodyPr>
            <a:normAutofit fontScale="62500" lnSpcReduction="20000"/>
          </a:bodyPr>
          <a:lstStyle/>
          <a:p>
            <a:r>
              <a:rPr lang="en-GB" sz="3400" dirty="0"/>
              <a:t>Deep clinical phenotyping!</a:t>
            </a:r>
          </a:p>
          <a:p>
            <a:r>
              <a:rPr lang="en-GB" sz="3400" dirty="0"/>
              <a:t>Genetics (90 %)!</a:t>
            </a:r>
          </a:p>
          <a:p>
            <a:r>
              <a:rPr lang="en-GB" sz="3400" dirty="0"/>
              <a:t>Cardiac MRI at baseline!</a:t>
            </a:r>
          </a:p>
          <a:p>
            <a:r>
              <a:rPr lang="en-GB" sz="3400" dirty="0"/>
              <a:t>Cardiac biopsies (inflammation/storage/metabolic)</a:t>
            </a:r>
          </a:p>
          <a:p>
            <a:endParaRPr lang="en-GB" sz="3400" dirty="0"/>
          </a:p>
          <a:p>
            <a:r>
              <a:rPr lang="en-GB" sz="3400" u="sng" dirty="0"/>
              <a:t>Multidisciplinary counselling</a:t>
            </a:r>
          </a:p>
          <a:p>
            <a:pPr lvl="1"/>
            <a:r>
              <a:rPr lang="en-GB" sz="3200" dirty="0"/>
              <a:t>Immunology</a:t>
            </a:r>
          </a:p>
          <a:p>
            <a:pPr lvl="1"/>
            <a:r>
              <a:rPr lang="en-GB" sz="3200" dirty="0"/>
              <a:t>Genetics</a:t>
            </a:r>
          </a:p>
          <a:p>
            <a:pPr lvl="1"/>
            <a:r>
              <a:rPr lang="en-GB" sz="3200" dirty="0"/>
              <a:t>Pathology</a:t>
            </a:r>
          </a:p>
          <a:p>
            <a:pPr lvl="1"/>
            <a:r>
              <a:rPr lang="en-GB" sz="3200" dirty="0"/>
              <a:t>Imaging</a:t>
            </a:r>
          </a:p>
          <a:p>
            <a:endParaRPr lang="en-GB" sz="2400" dirty="0"/>
          </a:p>
          <a:p>
            <a:pPr>
              <a:buFont typeface="Wingdings" pitchFamily="2" charset="2"/>
              <a:buChar char="à"/>
            </a:pPr>
            <a:r>
              <a:rPr lang="en-GB" sz="2400" b="1" dirty="0">
                <a:sym typeface="Wingdings" pitchFamily="2" charset="2"/>
              </a:rPr>
              <a:t>Prospective cohort &amp;  biobank (&gt; 1800 pts, FU 17 </a:t>
            </a:r>
            <a:r>
              <a:rPr lang="en-GB" sz="2400" b="1" dirty="0" err="1">
                <a:sym typeface="Wingdings" pitchFamily="2" charset="2"/>
              </a:rPr>
              <a:t>yrs</a:t>
            </a:r>
            <a:r>
              <a:rPr lang="en-GB" sz="2400" b="1" dirty="0">
                <a:sym typeface="Wingdings" pitchFamily="2" charset="2"/>
              </a:rPr>
              <a:t> since 2005) </a:t>
            </a:r>
          </a:p>
          <a:p>
            <a:pPr>
              <a:buFont typeface="Wingdings" pitchFamily="2" charset="2"/>
              <a:buChar char="à"/>
            </a:pPr>
            <a:r>
              <a:rPr lang="en-GB" sz="2400" b="1" dirty="0">
                <a:sym typeface="Wingdings" pitchFamily="2" charset="2"/>
              </a:rPr>
              <a:t>Collaborations (inter)nationally, academics &amp; industry</a:t>
            </a:r>
          </a:p>
          <a:p>
            <a:pPr>
              <a:buFont typeface="Wingdings" pitchFamily="2" charset="2"/>
              <a:buChar char="à"/>
            </a:pPr>
            <a:r>
              <a:rPr lang="en-GB" sz="1400" dirty="0">
                <a:sym typeface="Wingdings" pitchFamily="2" charset="2"/>
              </a:rPr>
              <a:t>(Maastricht Biobank: plasma, serum, buffy coat, PBMC, left over cardiac biopsies)</a:t>
            </a:r>
            <a:endParaRPr lang="en-GB" sz="2400" b="1" dirty="0"/>
          </a:p>
          <a:p>
            <a:pPr marL="457189" lvl="1" indent="0">
              <a:buNone/>
            </a:pPr>
            <a:endParaRPr lang="en-GB" sz="1600" dirty="0"/>
          </a:p>
        </p:txBody>
      </p:sp>
      <p:graphicFrame>
        <p:nvGraphicFramePr>
          <p:cNvPr id="4" name="Tijdelijke aanduiding voor inhoud 3">
            <a:extLst>
              <a:ext uri="{FF2B5EF4-FFF2-40B4-BE49-F238E27FC236}">
                <a16:creationId xmlns:a16="http://schemas.microsoft.com/office/drawing/2014/main" id="{2496BAB1-DD07-F142-AC2A-E4BEE1841F5D}"/>
              </a:ext>
            </a:extLst>
          </p:cNvPr>
          <p:cNvGraphicFramePr>
            <a:graphicFrameLocks/>
          </p:cNvGraphicFramePr>
          <p:nvPr>
            <p:extLst>
              <p:ext uri="{D42A27DB-BD31-4B8C-83A1-F6EECF244321}">
                <p14:modId xmlns:p14="http://schemas.microsoft.com/office/powerpoint/2010/main" val="1615220559"/>
              </p:ext>
            </p:extLst>
          </p:nvPr>
        </p:nvGraphicFramePr>
        <p:xfrm>
          <a:off x="6954986" y="1837987"/>
          <a:ext cx="4572000" cy="417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H:\PROMOTIE\Mark\Promotie\Pictures\Myocarditis.TIF">
            <a:extLst>
              <a:ext uri="{FF2B5EF4-FFF2-40B4-BE49-F238E27FC236}">
                <a16:creationId xmlns:a16="http://schemas.microsoft.com/office/drawing/2014/main" id="{F8AD1F0F-F82D-5F4A-BEBC-FB7708E54B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28520" y="3336231"/>
            <a:ext cx="1424939" cy="1433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01140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27B6C5-BF35-960A-2E56-BE9B26747345}"/>
              </a:ext>
            </a:extLst>
          </p:cNvPr>
          <p:cNvSpPr>
            <a:spLocks noGrp="1"/>
          </p:cNvSpPr>
          <p:nvPr>
            <p:ph type="title"/>
          </p:nvPr>
        </p:nvSpPr>
        <p:spPr/>
        <p:txBody>
          <a:bodyPr/>
          <a:lstStyle/>
          <a:p>
            <a:r>
              <a:rPr lang="nl-BE" dirty="0"/>
              <a:t>Cardiomyopathies: genetics &amp; second hits </a:t>
            </a:r>
          </a:p>
        </p:txBody>
      </p:sp>
      <p:sp>
        <p:nvSpPr>
          <p:cNvPr id="5" name="Tijdelijke aanduiding voor inhoud 4">
            <a:extLst>
              <a:ext uri="{FF2B5EF4-FFF2-40B4-BE49-F238E27FC236}">
                <a16:creationId xmlns:a16="http://schemas.microsoft.com/office/drawing/2014/main" id="{C00BC3FA-95E3-857A-3B08-3C0B7DBCF481}"/>
              </a:ext>
            </a:extLst>
          </p:cNvPr>
          <p:cNvSpPr>
            <a:spLocks noGrp="1"/>
          </p:cNvSpPr>
          <p:nvPr>
            <p:ph idx="1"/>
          </p:nvPr>
        </p:nvSpPr>
        <p:spPr/>
        <p:txBody>
          <a:bodyPr>
            <a:normAutofit/>
          </a:bodyPr>
          <a:lstStyle/>
          <a:p>
            <a:pPr>
              <a:lnSpc>
                <a:spcPct val="150000"/>
              </a:lnSpc>
            </a:pPr>
            <a:r>
              <a:rPr lang="nl-BE" dirty="0"/>
              <a:t>Second hits: gene-environmental interactions</a:t>
            </a:r>
          </a:p>
          <a:p>
            <a:pPr>
              <a:lnSpc>
                <a:spcPct val="150000"/>
              </a:lnSpc>
            </a:pPr>
            <a:r>
              <a:rPr lang="nl-BE" b="1" dirty="0"/>
              <a:t>Dilated cardiomyopathy</a:t>
            </a:r>
          </a:p>
          <a:p>
            <a:pPr lvl="1">
              <a:lnSpc>
                <a:spcPct val="150000"/>
              </a:lnSpc>
            </a:pPr>
            <a:r>
              <a:rPr lang="nl-BE" dirty="0"/>
              <a:t>Case of peripartum CMP</a:t>
            </a:r>
          </a:p>
          <a:p>
            <a:pPr lvl="1">
              <a:lnSpc>
                <a:spcPct val="150000"/>
              </a:lnSpc>
            </a:pPr>
            <a:r>
              <a:rPr lang="nl-BE" dirty="0"/>
              <a:t>Case of myocarditis </a:t>
            </a:r>
            <a:r>
              <a:rPr lang="nl-BE" dirty="0">
                <a:sym typeface="Wingdings" pitchFamily="2" charset="2"/>
              </a:rPr>
              <a:t> CMP</a:t>
            </a:r>
          </a:p>
          <a:p>
            <a:pPr lvl="1">
              <a:lnSpc>
                <a:spcPct val="150000"/>
              </a:lnSpc>
            </a:pPr>
            <a:r>
              <a:rPr lang="nl-BE" dirty="0">
                <a:sym typeface="Wingdings" pitchFamily="2" charset="2"/>
              </a:rPr>
              <a:t>Case of autoimmune disease - CMP</a:t>
            </a:r>
          </a:p>
          <a:p>
            <a:pPr>
              <a:lnSpc>
                <a:spcPct val="150000"/>
              </a:lnSpc>
            </a:pPr>
            <a:r>
              <a:rPr lang="nl-BE" dirty="0">
                <a:sym typeface="Wingdings" pitchFamily="2" charset="2"/>
              </a:rPr>
              <a:t>Treatment: future?</a:t>
            </a:r>
          </a:p>
        </p:txBody>
      </p:sp>
      <p:sp>
        <p:nvSpPr>
          <p:cNvPr id="2" name="Tekstvak 1">
            <a:extLst>
              <a:ext uri="{FF2B5EF4-FFF2-40B4-BE49-F238E27FC236}">
                <a16:creationId xmlns:a16="http://schemas.microsoft.com/office/drawing/2014/main" id="{E1B2F742-CA93-5A63-3C18-A9647ECB529A}"/>
              </a:ext>
            </a:extLst>
          </p:cNvPr>
          <p:cNvSpPr txBox="1"/>
          <p:nvPr/>
        </p:nvSpPr>
        <p:spPr>
          <a:xfrm>
            <a:off x="5375564" y="5166989"/>
            <a:ext cx="6301725" cy="1200329"/>
          </a:xfrm>
          <a:prstGeom prst="rect">
            <a:avLst/>
          </a:prstGeom>
          <a:noFill/>
          <a:ln>
            <a:solidFill>
              <a:srgbClr val="FF0000"/>
            </a:solidFill>
          </a:ln>
        </p:spPr>
        <p:txBody>
          <a:bodyPr wrap="none" rtlCol="0">
            <a:spAutoFit/>
          </a:bodyPr>
          <a:lstStyle/>
          <a:p>
            <a:pPr marL="342900" indent="-342900">
              <a:buAutoNum type="arabicPeriod"/>
            </a:pPr>
            <a:r>
              <a:rPr lang="nl-BE" sz="2400" dirty="0"/>
              <a:t>Why me? Diagnosis!</a:t>
            </a:r>
          </a:p>
          <a:p>
            <a:pPr marL="342900" indent="-342900">
              <a:buAutoNum type="arabicPeriod"/>
            </a:pPr>
            <a:r>
              <a:rPr lang="nl-BE" sz="2400" dirty="0"/>
              <a:t>ICD indication (LMNA, RBM20, PLN)</a:t>
            </a:r>
          </a:p>
          <a:p>
            <a:pPr marL="342900" indent="-342900">
              <a:buAutoNum type="arabicPeriod"/>
            </a:pPr>
            <a:r>
              <a:rPr lang="nl-BE" sz="2400" dirty="0"/>
              <a:t>Family members: early diagnosis &amp; treatment</a:t>
            </a:r>
          </a:p>
        </p:txBody>
      </p:sp>
    </p:spTree>
    <p:extLst>
      <p:ext uri="{BB962C8B-B14F-4D97-AF65-F5344CB8AC3E}">
        <p14:creationId xmlns:p14="http://schemas.microsoft.com/office/powerpoint/2010/main" val="4242388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8" descr="dcm1"/>
          <p:cNvPicPr>
            <a:picLocks noChangeAspect="1" noChangeArrowheads="1"/>
          </p:cNvPicPr>
          <p:nvPr/>
        </p:nvPicPr>
        <p:blipFill>
          <a:blip r:embed="rId3">
            <a:extLst>
              <a:ext uri="{28A0092B-C50C-407E-A947-70E740481C1C}">
                <a14:useLocalDpi xmlns:a14="http://schemas.microsoft.com/office/drawing/2010/main" val="0"/>
              </a:ext>
            </a:extLst>
          </a:blip>
          <a:srcRect l="2397" t="2016" r="2922" b="28464"/>
          <a:stretch>
            <a:fillRect/>
          </a:stretch>
        </p:blipFill>
        <p:spPr bwMode="auto">
          <a:xfrm>
            <a:off x="2484099" y="4032313"/>
            <a:ext cx="2295719" cy="2537487"/>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2152652" y="365130"/>
            <a:ext cx="8332471" cy="1325563"/>
          </a:xfrm>
        </p:spPr>
        <p:txBody>
          <a:bodyPr>
            <a:normAutofit/>
          </a:bodyPr>
          <a:lstStyle/>
          <a:p>
            <a:r>
              <a:rPr lang="en-GB" dirty="0"/>
              <a:t>Dilated cardiomyopathies: </a:t>
            </a:r>
            <a:br>
              <a:rPr lang="en-GB" dirty="0"/>
            </a:br>
            <a:r>
              <a:rPr lang="en-GB" sz="4000" i="1" dirty="0"/>
              <a:t>mono-genic mutations in up to 1/3</a:t>
            </a:r>
            <a:endParaRPr lang="en-GB" i="1" dirty="0"/>
          </a:p>
        </p:txBody>
      </p:sp>
      <p:sp>
        <p:nvSpPr>
          <p:cNvPr id="3" name="Tijdelijke aanduiding voor inhoud 2"/>
          <p:cNvSpPr>
            <a:spLocks noGrp="1"/>
          </p:cNvSpPr>
          <p:nvPr>
            <p:ph idx="1"/>
          </p:nvPr>
        </p:nvSpPr>
        <p:spPr/>
        <p:txBody>
          <a:bodyPr>
            <a:normAutofit/>
          </a:bodyPr>
          <a:lstStyle/>
          <a:p>
            <a:r>
              <a:rPr lang="en-GB" dirty="0"/>
              <a:t>Cardio-genetics</a:t>
            </a:r>
          </a:p>
          <a:p>
            <a:pPr lvl="1"/>
            <a:r>
              <a:rPr lang="en-GB" b="1" dirty="0"/>
              <a:t>Gene mutation: 35 % of familial, 15 % non-familial </a:t>
            </a:r>
          </a:p>
          <a:p>
            <a:pPr lvl="1"/>
            <a:r>
              <a:rPr lang="en-GB" dirty="0"/>
              <a:t>7 genes </a:t>
            </a:r>
            <a:r>
              <a:rPr lang="en-GB" dirty="0">
                <a:sym typeface="Wingdings" pitchFamily="2" charset="2"/>
              </a:rPr>
              <a:t> 95 % of pathogenic gene mutations (TTN</a:t>
            </a:r>
            <a:r>
              <a:rPr lang="en-GB">
                <a:sym typeface="Wingdings" pitchFamily="2" charset="2"/>
              </a:rPr>
              <a:t>, MYH7</a:t>
            </a:r>
            <a:r>
              <a:rPr lang="en-GB" dirty="0">
                <a:sym typeface="Wingdings" pitchFamily="2" charset="2"/>
              </a:rPr>
              <a:t>, LMNA, RBM20, TNNT2, FLNC)</a:t>
            </a:r>
          </a:p>
          <a:p>
            <a:pPr lvl="1"/>
            <a:r>
              <a:rPr lang="en-GB" dirty="0">
                <a:sym typeface="Wingdings" pitchFamily="2" charset="2"/>
              </a:rPr>
              <a:t>18 genes: significant association with DCM</a:t>
            </a:r>
          </a:p>
          <a:p>
            <a:pPr marL="457200" lvl="1" indent="0">
              <a:buNone/>
            </a:pPr>
            <a:r>
              <a:rPr lang="en-GB" sz="1400" dirty="0"/>
              <a:t>BAG3, DES, DSP, FLNC, LMNA, MYH7, PLN, RBM20, SCN5A, TNNC1, TNNT2, TTN, ACTC1, ACTN2, JPH2, NEXN, TNNI3, TPM1, VCL</a:t>
            </a:r>
            <a:endParaRPr lang="en-GB" sz="1800" dirty="0">
              <a:sym typeface="Wingdings" pitchFamily="2" charset="2"/>
            </a:endParaRPr>
          </a:p>
          <a:p>
            <a:pPr lvl="1"/>
            <a:endParaRPr lang="en-GB" dirty="0"/>
          </a:p>
          <a:p>
            <a:pPr marL="457189" lvl="1" indent="0">
              <a:buNone/>
            </a:pPr>
            <a:endParaRPr lang="en-GB" dirty="0"/>
          </a:p>
          <a:p>
            <a:pPr marL="457189" lvl="1" indent="0">
              <a:buNone/>
            </a:pPr>
            <a:endParaRPr lang="en-GB" dirty="0"/>
          </a:p>
        </p:txBody>
      </p:sp>
      <p:sp>
        <p:nvSpPr>
          <p:cNvPr id="5" name="Tekstvak 4"/>
          <p:cNvSpPr txBox="1"/>
          <p:nvPr/>
        </p:nvSpPr>
        <p:spPr>
          <a:xfrm>
            <a:off x="5874328" y="4340089"/>
            <a:ext cx="2696123" cy="1631216"/>
          </a:xfrm>
          <a:prstGeom prst="rect">
            <a:avLst/>
          </a:prstGeom>
          <a:noFill/>
        </p:spPr>
        <p:txBody>
          <a:bodyPr wrap="none" rtlCol="0">
            <a:spAutoFit/>
          </a:bodyPr>
          <a:lstStyle/>
          <a:p>
            <a:pPr marL="342891" indent="-342891">
              <a:buFont typeface="Arial"/>
              <a:buChar char="•"/>
            </a:pPr>
            <a:r>
              <a:rPr lang="en-GB" sz="2000" dirty="0" err="1"/>
              <a:t>Sarcomeric</a:t>
            </a:r>
            <a:r>
              <a:rPr lang="en-GB" sz="2000" dirty="0"/>
              <a:t> proteins</a:t>
            </a:r>
          </a:p>
          <a:p>
            <a:pPr marL="342891" indent="-342891">
              <a:buFont typeface="Arial"/>
              <a:buChar char="•"/>
            </a:pPr>
            <a:r>
              <a:rPr lang="en-GB" sz="2000" dirty="0"/>
              <a:t>Nuclear envelop </a:t>
            </a:r>
          </a:p>
          <a:p>
            <a:pPr marL="342891" indent="-342891">
              <a:buFont typeface="Arial"/>
              <a:buChar char="•"/>
            </a:pPr>
            <a:r>
              <a:rPr lang="en-GB" sz="2000" dirty="0"/>
              <a:t>RNA binding protein </a:t>
            </a:r>
          </a:p>
          <a:p>
            <a:pPr marL="342891" indent="-342891">
              <a:buFont typeface="Arial"/>
              <a:buChar char="•"/>
            </a:pPr>
            <a:r>
              <a:rPr lang="en-GB" sz="2000" dirty="0"/>
              <a:t>Cell membrane</a:t>
            </a:r>
          </a:p>
          <a:p>
            <a:pPr marL="342891" indent="-342891">
              <a:buFont typeface="Arial"/>
              <a:buChar char="•"/>
            </a:pPr>
            <a:r>
              <a:rPr lang="en-GB" sz="2000" dirty="0"/>
              <a:t>Signalling</a:t>
            </a:r>
          </a:p>
        </p:txBody>
      </p:sp>
      <p:sp>
        <p:nvSpPr>
          <p:cNvPr id="6" name="Tekstvak 5">
            <a:extLst>
              <a:ext uri="{FF2B5EF4-FFF2-40B4-BE49-F238E27FC236}">
                <a16:creationId xmlns:a16="http://schemas.microsoft.com/office/drawing/2014/main" id="{42400493-13EE-0C36-AAC6-8843EA239A53}"/>
              </a:ext>
            </a:extLst>
          </p:cNvPr>
          <p:cNvSpPr txBox="1"/>
          <p:nvPr/>
        </p:nvSpPr>
        <p:spPr>
          <a:xfrm>
            <a:off x="5874328" y="6492871"/>
            <a:ext cx="4422173" cy="338554"/>
          </a:xfrm>
          <a:prstGeom prst="rect">
            <a:avLst/>
          </a:prstGeom>
          <a:noFill/>
        </p:spPr>
        <p:txBody>
          <a:bodyPr wrap="none" rtlCol="0">
            <a:spAutoFit/>
          </a:bodyPr>
          <a:lstStyle/>
          <a:p>
            <a:r>
              <a:rPr lang="nl-BE" sz="1600" dirty="0"/>
              <a:t>Stroeks S. </a:t>
            </a:r>
            <a:r>
              <a:rPr lang="nl-BE" sz="1600" i="1" dirty="0"/>
              <a:t>Genet Med. 2021 </a:t>
            </a:r>
            <a:r>
              <a:rPr lang="nl-BE" sz="1600" dirty="0"/>
              <a:t>Nov;23(11):2186-2193</a:t>
            </a:r>
          </a:p>
        </p:txBody>
      </p:sp>
      <p:pic>
        <p:nvPicPr>
          <p:cNvPr id="7" name="Afbeelding 6">
            <a:extLst>
              <a:ext uri="{FF2B5EF4-FFF2-40B4-BE49-F238E27FC236}">
                <a16:creationId xmlns:a16="http://schemas.microsoft.com/office/drawing/2014/main" id="{DB304FDF-B997-EADF-D7E8-DF495AD9DD74}"/>
              </a:ext>
            </a:extLst>
          </p:cNvPr>
          <p:cNvPicPr>
            <a:picLocks noChangeAspect="1"/>
          </p:cNvPicPr>
          <p:nvPr/>
        </p:nvPicPr>
        <p:blipFill>
          <a:blip r:embed="rId4"/>
          <a:stretch>
            <a:fillRect/>
          </a:stretch>
        </p:blipFill>
        <p:spPr>
          <a:xfrm>
            <a:off x="9197093" y="5351401"/>
            <a:ext cx="898665" cy="1058106"/>
          </a:xfrm>
          <a:prstGeom prst="rect">
            <a:avLst/>
          </a:prstGeom>
          <a:ln>
            <a:solidFill>
              <a:schemeClr val="tx1"/>
            </a:solidFill>
          </a:ln>
        </p:spPr>
      </p:pic>
      <p:sp>
        <p:nvSpPr>
          <p:cNvPr id="8" name="Tekstvak 7">
            <a:extLst>
              <a:ext uri="{FF2B5EF4-FFF2-40B4-BE49-F238E27FC236}">
                <a16:creationId xmlns:a16="http://schemas.microsoft.com/office/drawing/2014/main" id="{E4438BF1-C460-0B43-14D2-4021FFAE8EEB}"/>
              </a:ext>
            </a:extLst>
          </p:cNvPr>
          <p:cNvSpPr txBox="1"/>
          <p:nvPr/>
        </p:nvSpPr>
        <p:spPr>
          <a:xfrm>
            <a:off x="9139754" y="6143310"/>
            <a:ext cx="1095758" cy="276999"/>
          </a:xfrm>
          <a:prstGeom prst="rect">
            <a:avLst/>
          </a:prstGeom>
          <a:noFill/>
        </p:spPr>
        <p:txBody>
          <a:bodyPr wrap="square" rtlCol="0">
            <a:spAutoFit/>
          </a:bodyPr>
          <a:lstStyle/>
          <a:p>
            <a:r>
              <a:rPr lang="en-GB" sz="1200" u="sng" dirty="0">
                <a:solidFill>
                  <a:srgbClr val="FFFFFF"/>
                </a:solidFill>
              </a:rPr>
              <a:t>Sophie </a:t>
            </a:r>
            <a:r>
              <a:rPr lang="en-GB" sz="1200" u="sng" dirty="0" err="1">
                <a:solidFill>
                  <a:srgbClr val="FFFFFF"/>
                </a:solidFill>
              </a:rPr>
              <a:t>Stroeks</a:t>
            </a:r>
            <a:endParaRPr lang="en-GB" sz="1200" u="sng" dirty="0">
              <a:solidFill>
                <a:srgbClr val="FFFFFF"/>
              </a:solidFill>
            </a:endParaRPr>
          </a:p>
        </p:txBody>
      </p:sp>
    </p:spTree>
    <p:extLst>
      <p:ext uri="{BB962C8B-B14F-4D97-AF65-F5344CB8AC3E}">
        <p14:creationId xmlns:p14="http://schemas.microsoft.com/office/powerpoint/2010/main" val="17449408"/>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60931</TotalTime>
  <Words>2766</Words>
  <Application>Microsoft Macintosh PowerPoint</Application>
  <PresentationFormat>Breedbeeld</PresentationFormat>
  <Paragraphs>429</Paragraphs>
  <Slides>39</Slides>
  <Notes>20</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39</vt:i4>
      </vt:variant>
    </vt:vector>
  </HeadingPairs>
  <TitlesOfParts>
    <vt:vector size="50" baseType="lpstr">
      <vt:lpstr>Arial Unicode MS</vt:lpstr>
      <vt:lpstr>Arial</vt:lpstr>
      <vt:lpstr>Arial</vt:lpstr>
      <vt:lpstr>Calibri</vt:lpstr>
      <vt:lpstr>Calibri Light</vt:lpstr>
      <vt:lpstr>Helvica</vt:lpstr>
      <vt:lpstr>system-ui</vt:lpstr>
      <vt:lpstr>Tahoma</vt:lpstr>
      <vt:lpstr>Times New Roman</vt:lpstr>
      <vt:lpstr>Wingdings</vt:lpstr>
      <vt:lpstr>Kantoorthema</vt:lpstr>
      <vt:lpstr>Dilated cardiomyopathies: cardio-immuno-genetics</vt:lpstr>
      <vt:lpstr>Dilated cardiomyopathy</vt:lpstr>
      <vt:lpstr>Combination of imaging + genetic + disease modifiers/ acquired hits  phenotype + outcome</vt:lpstr>
      <vt:lpstr>Dilated CMP: increased late gadolinium fibrosis at imaging predictive of prognosis</vt:lpstr>
      <vt:lpstr>PowerPoint-presentatie</vt:lpstr>
      <vt:lpstr>PowerPoint-presentatie</vt:lpstr>
      <vt:lpstr>Cardiomyopathies: multidisciplinary CMP program</vt:lpstr>
      <vt:lpstr>Cardiomyopathies: genetics &amp; second hits </vt:lpstr>
      <vt:lpstr>Dilated cardiomyopathies:  mono-genic mutations in up to 1/3</vt:lpstr>
      <vt:lpstr>Cardiomyopathies: genetics </vt:lpstr>
      <vt:lpstr>Case of peripartum cardiomyopathy: Pregnancy = disease modifier </vt:lpstr>
      <vt:lpstr>Dilated CMP: increased late gadolinium fibrosis at imaging predictive of prognosis</vt:lpstr>
      <vt:lpstr>Fibrosis @ CMR predictive of worse outcome</vt:lpstr>
      <vt:lpstr>Titin gene (truncating) mutations in A-band: 1/3 of all mono-genic DCM </vt:lpstr>
      <vt:lpstr>Titin-tv mutations:  8-15 % prevalence in “acquired CMP” (&lt;1% control)</vt:lpstr>
      <vt:lpstr>Titin-tv DCM: initial improvement but decline &gt; 2yrs despite SoC</vt:lpstr>
      <vt:lpstr>TTNtv DCM have more fibrosis  arrhythmias!</vt:lpstr>
      <vt:lpstr>Phenoclustering of DCM</vt:lpstr>
      <vt:lpstr>Phenoclustering: clinics + genetics + imaging n=795 DCM patients (Maastricht) </vt:lpstr>
      <vt:lpstr>PowerPoint-presentatie</vt:lpstr>
      <vt:lpstr>DCM-Precise (phenomics, ECG, imaging, WGS, RNA seq) </vt:lpstr>
      <vt:lpstr>PowerPoint-presentatie</vt:lpstr>
      <vt:lpstr>PowerPoint-presentatie</vt:lpstr>
      <vt:lpstr>More value of CMR in DCM</vt:lpstr>
      <vt:lpstr>Left atrial strain predicts DCM outcome!</vt:lpstr>
      <vt:lpstr>Cardiomyopathies: genetics &amp; second hit </vt:lpstr>
      <vt:lpstr>Viruses  myocarditis &amp; DCM</vt:lpstr>
      <vt:lpstr>CMR: increased T1, T2 and LGE;  Inflammation &amp; fibrosis!</vt:lpstr>
      <vt:lpstr>Genetic architecture in acute myocarditis</vt:lpstr>
      <vt:lpstr>PowerPoint-presentatie</vt:lpstr>
      <vt:lpstr>Cardiomyopathies: genetics and second hit </vt:lpstr>
      <vt:lpstr>Phenoclustering: clinics + genetics + imaging </vt:lpstr>
      <vt:lpstr>Auto-immune diseases  inflammatory CMP  DCM</vt:lpstr>
      <vt:lpstr>Cardiac biopsies (pathology/virology)</vt:lpstr>
      <vt:lpstr>Cardiomyopathies: genetics and second hit </vt:lpstr>
      <vt:lpstr>Treatment of inherited DCM ?</vt:lpstr>
      <vt:lpstr>PowerPoint-presentatie</vt:lpstr>
      <vt:lpstr>Conclusions, cardiomyopathies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Heymans, Stephane (Independent Consultant)</dc:creator>
  <cp:lastModifiedBy>Heymans, S.R.B. (Stephane)</cp:lastModifiedBy>
  <cp:revision>102</cp:revision>
  <dcterms:created xsi:type="dcterms:W3CDTF">2022-04-05T04:11:40Z</dcterms:created>
  <dcterms:modified xsi:type="dcterms:W3CDTF">2024-06-19T14:38:45Z</dcterms:modified>
</cp:coreProperties>
</file>